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Comic Sans MS" panose="030F0702030302020204" pitchFamily="66" charset="0"/>
      <p:regular r:id="rId45"/>
      <p:bold r:id="rId46"/>
      <p:italic r:id="rId47"/>
      <p:boldItalic r:id="rId48"/>
    </p:embeddedFont>
    <p:embeddedFont>
      <p:font typeface="Old Standard TT" panose="020B0604020202020204" charset="0"/>
      <p:regular r:id="rId49"/>
      <p:bold r:id="rId50"/>
      <p:italic r:id="rId51"/>
    </p:embeddedFont>
    <p:embeddedFont>
      <p:font typeface="Roboto" panose="020B0604020202020204" charset="0"/>
      <p:regular r:id="rId52"/>
      <p:bold r:id="rId53"/>
      <p:italic r:id="rId54"/>
      <p:boldItalic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6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Tell name; Google slides presentation: will take you through; send around contact sheet (I’ll send you slides) or you may email 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c95c5da3c_2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c95c5da3c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Summarize slide.</a:t>
            </a:r>
            <a:endParaRPr/>
          </a:p>
          <a:p>
            <a:pPr marL="457200" lvl="0" indent="-298450" algn="l" rtl="0">
              <a:spcBef>
                <a:spcPts val="0"/>
              </a:spcBef>
              <a:spcAft>
                <a:spcPts val="0"/>
              </a:spcAft>
              <a:buSzPts val="1100"/>
              <a:buAutoNum type="arabicPeriod"/>
            </a:pPr>
            <a:r>
              <a:rPr lang="en"/>
              <a:t>Now that we’ve looked at some some standards, let’s talk about what peer observation and feedback is and is not.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c95c5da3c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c95c5da3c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 institutions, supervisors can leverage the powerful assets they have in their own dept.: experienced teachers with wealth of knowledge and skills.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279f7023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279f7023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1.*Pt. 2 important--unpack.</a:t>
            </a:r>
            <a:endParaRPr/>
          </a:p>
          <a:p>
            <a:pPr marL="0" lvl="0" indent="0" algn="l" rtl="0">
              <a:spcBef>
                <a:spcPts val="0"/>
              </a:spcBef>
              <a:spcAft>
                <a:spcPts val="0"/>
              </a:spcAft>
              <a:buNone/>
            </a:pPr>
            <a:r>
              <a:rPr lang="en"/>
              <a:t>2. Tell that I had a real-life teaching challenge.  Thought it a good time to try out p/o.  Sent email (see next page).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279f70230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279f7023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-Point out 3 focus questions--make the observation very clear-cut.</a:t>
            </a:r>
            <a:endParaRPr>
              <a:solidFill>
                <a:schemeClr val="dk1"/>
              </a:solidFill>
            </a:endParaRPr>
          </a:p>
          <a:p>
            <a:pPr marL="0" lvl="0" indent="0" algn="l" rtl="0">
              <a:spcBef>
                <a:spcPts val="0"/>
              </a:spcBef>
              <a:spcAft>
                <a:spcPts val="0"/>
              </a:spcAft>
              <a:buNone/>
            </a:pPr>
            <a:r>
              <a:rPr lang="en">
                <a:solidFill>
                  <a:schemeClr val="dk1"/>
                </a:solidFill>
              </a:rPr>
              <a:t>-She was happy to help.  </a:t>
            </a:r>
            <a:endParaRPr>
              <a:solidFill>
                <a:schemeClr val="dk1"/>
              </a:solidFill>
            </a:endParaRPr>
          </a:p>
          <a:p>
            <a:pPr marL="0" lvl="0" indent="0" algn="l" rtl="0">
              <a:spcBef>
                <a:spcPts val="0"/>
              </a:spcBef>
              <a:spcAft>
                <a:spcPts val="0"/>
              </a:spcAft>
              <a:buNone/>
            </a:pPr>
            <a:r>
              <a:rPr lang="en">
                <a:solidFill>
                  <a:schemeClr val="dk1"/>
                </a:solidFill>
              </a:rPr>
              <a:t>-Discussed protocol over the phone prior to class (next slide).</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23535e3fc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23535e3f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be done in person or over the phone. </a:t>
            </a:r>
            <a:endParaRPr/>
          </a:p>
          <a:p>
            <a:pPr marL="0" lvl="0" indent="0" algn="l" rtl="0">
              <a:spcBef>
                <a:spcPts val="0"/>
              </a:spcBef>
              <a:spcAft>
                <a:spcPts val="0"/>
              </a:spcAft>
              <a:buNone/>
            </a:pPr>
            <a:r>
              <a:rPr lang="en"/>
              <a:t>Re focus: </a:t>
            </a:r>
            <a:r>
              <a:rPr lang="en">
                <a:solidFill>
                  <a:schemeClr val="dk1"/>
                </a:solidFill>
              </a:rPr>
              <a:t>-What is the observed hoping to gain: advice, praise, confirmation, problem solving, shared journey, etc.?</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23535e3fc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23535e3fc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23535e3fc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23535e3fc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Remind that the VASSP document, White, and Stillwell have lots more detailed suggestions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23535e3fc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23535e3fc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In my story, we followed up with feedback conference.  Gave me many good things to think about.  I felt the second time, the students got it, but needed confirmation; 2 pair of eyes.  Bonus: she said she learned a lot from sitting in on my class (beyond the focus) and expressed it would be nice to have someone do the same for her so she can continue to grow.  Met 2y goal of establishing culture of collegiality.</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c95c5da3c_2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c95c5da3c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 play video; pause for “chat box” answers, end at </a:t>
            </a:r>
            <a:r>
              <a:rPr lang="en" b="1"/>
              <a:t>35:22</a:t>
            </a:r>
            <a:r>
              <a:rPr lang="en"/>
              <a:t>.</a:t>
            </a:r>
            <a:endParaRPr/>
          </a:p>
          <a:p>
            <a:pPr marL="457200" lvl="0" indent="-298450" algn="l" rtl="0">
              <a:spcBef>
                <a:spcPts val="0"/>
              </a:spcBef>
              <a:spcAft>
                <a:spcPts val="0"/>
              </a:spcAft>
              <a:buSzPts val="1100"/>
              <a:buAutoNum type="arabicPeriod"/>
            </a:pPr>
            <a:r>
              <a:rPr lang="en"/>
              <a:t>It was the teacher who came up with her own action pts. </a:t>
            </a:r>
            <a:endParaRPr/>
          </a:p>
          <a:p>
            <a:pPr marL="457200" lvl="0" indent="-298450" algn="l" rtl="0">
              <a:spcBef>
                <a:spcPts val="0"/>
              </a:spcBef>
              <a:spcAft>
                <a:spcPts val="0"/>
              </a:spcAft>
              <a:buSzPts val="1100"/>
              <a:buAutoNum type="arabicPeriod"/>
            </a:pPr>
            <a:r>
              <a:rPr lang="en">
                <a:solidFill>
                  <a:schemeClr val="dk1"/>
                </a:solidFill>
              </a:rPr>
              <a:t>Interaction: sitting side-by side; trainer is friendly, encouraging; trainee feels comfortable. </a:t>
            </a:r>
            <a:r>
              <a:rPr lang="en"/>
              <a:t>Trainer gets teacher to talk about her lesson; prompts w Q’s: “Why did you decide to…?” “Did you notice…?” Encouraged teacher to give her views 1st, dev. self-awareness.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279f70230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279f7023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about recent scenarios in the classroom.  Ex: Too much teacher talk?  How can I make this lesson more interesting/engaging? Get students to take more ownership over their learning? How is my response to students who come late or unprepared? Cultural issues affecting how students respond that I’m not recognizing? </a:t>
            </a:r>
            <a:r>
              <a:rPr lang="en" b="1"/>
              <a:t>3 minutes; 3 volunteers.</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c95c5da3c_2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c95c5da3c_2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slides are not for my presentation only, but contain curated resources with links for your use after the presentation. This TOC is to help you find indiv. slides afterward.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279f70230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279f70230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c95c5da3c_2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c95c5da3c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c95c5da3c_2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c95c5da3c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c95c5da3c_2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c95c5da3c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c95c5da3c_2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c95c5da3c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c95c5da3c_2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c95c5da3c_2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c95c5da3c_2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c95c5da3c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c95c5da3c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c95c5da3c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c95c5da3c_2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c95c5da3c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 it up</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c95c5da3c_2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c95c5da3c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279f702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279f702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c95c5da3c_2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c95c5da3c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c95c5da3c_2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c95c5da3c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Could look for this here at the the TESOL book store.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c95c5da3c_2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c95c5da3c_2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c95c5da3c_2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c95c5da3c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c95c5da3c_2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c95c5da3c_2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c95c5da3c_2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c95c5da3c_2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ultimate goal is student learning; think about what you want your students to gain and use that to guide your coaching and mentoring of fellow teachers.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c95c5da3c_2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c95c5da3c_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Skip these, but mention they’re here.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d2527960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d2527960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d2527960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d2527960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c95c5da3c_0_5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c95c5da3c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1"/>
                </a:solidFill>
              </a:rPr>
              <a:t>1. Read intro. (abstract).</a:t>
            </a:r>
            <a:endParaRPr sz="900">
              <a:solidFill>
                <a:schemeClr val="dk1"/>
              </a:solidFill>
            </a:endParaRPr>
          </a:p>
          <a:p>
            <a:pPr marL="0" lvl="0" indent="0" algn="l" rtl="0">
              <a:spcBef>
                <a:spcPts val="0"/>
              </a:spcBef>
              <a:spcAft>
                <a:spcPts val="0"/>
              </a:spcAft>
              <a:buNone/>
            </a:pPr>
            <a:r>
              <a:rPr lang="en" sz="900">
                <a:solidFill>
                  <a:schemeClr val="dk1"/>
                </a:solidFill>
              </a:rPr>
              <a:t> </a:t>
            </a:r>
            <a:endParaRPr sz="900">
              <a:solidFill>
                <a:schemeClr val="dk1"/>
              </a:solidFill>
            </a:endParaRPr>
          </a:p>
          <a:p>
            <a:pPr marL="0" lvl="0" indent="0" algn="l" rtl="0">
              <a:spcBef>
                <a:spcPts val="0"/>
              </a:spcBef>
              <a:spcAft>
                <a:spcPts val="0"/>
              </a:spcAft>
              <a:buNone/>
            </a:pPr>
            <a:r>
              <a:rPr lang="en" sz="900">
                <a:solidFill>
                  <a:schemeClr val="dk1"/>
                </a:solidFill>
              </a:rPr>
              <a:t>2. “Have any of you done p/o as a form of professional development? Was it + or - ? For those who are new to p/o, what thoughts/feelings does this topic conjure?</a:t>
            </a:r>
            <a:endParaRPr sz="9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 sz="900">
                <a:solidFill>
                  <a:schemeClr val="dk1"/>
                </a:solidFill>
              </a:rPr>
              <a:t>3.  Background: I teach in an adult ESL program at UAA, rural comm. campus; interested in developing as teacher, continually increasing knowledge and skill; Began exploring ways to bring PD to my dept, saw need for devt; read re: value of collaborative, job-embedded PD; took survey of colleagues; wanted obs. w/ feedback &amp; dialogue w colleagues, at least 1X/sem. Have begun to implement, invited colleagues to observe me; implemented in student teacher mentorship. Hope to share what I’ve learned and inspire other ELT’s to give it a try. B4 getting into nuts &amp; bolts of p/o, let’s look at the theoretical basis.</a:t>
            </a:r>
            <a:endParaRPr sz="9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sz="900">
                <a:solidFill>
                  <a:schemeClr val="dk1"/>
                </a:solidFill>
              </a:rPr>
              <a:t> </a:t>
            </a:r>
            <a:endParaRPr sz="9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c95c5da3c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c95c5da3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Explain each pt.; contrast with one-offs.</a:t>
            </a:r>
            <a:endParaRPr/>
          </a:p>
          <a:p>
            <a:pPr marL="457200" lvl="0" indent="-298450" algn="l" rtl="0">
              <a:spcBef>
                <a:spcPts val="0"/>
              </a:spcBef>
              <a:spcAft>
                <a:spcPts val="0"/>
              </a:spcAft>
              <a:buSzPts val="1100"/>
              <a:buAutoNum type="arabicPeriod"/>
            </a:pPr>
            <a:r>
              <a:rPr lang="en"/>
              <a:t>Additionally, a number of teacher standard frameworks serve as guides...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c95c5da3c_0_6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c95c5da3c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Chose TESOL Standards for Adults since that is my context, but you may find similar standards for teachers in your context because           many characteristics of a good teaching span across contexts.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2918c81ac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2918c81a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Additionally, TESOL’s Principle #6 of the 6 Principles for Exemplary Teaching is instructive: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9f3e3d01bb6851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9f3e3d01bb685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c95c5da3c_2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c95c5da3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Read slide.</a:t>
            </a:r>
            <a:endParaRPr/>
          </a:p>
          <a:p>
            <a:pPr marL="457200" lvl="0" indent="-298450" algn="l" rtl="0">
              <a:spcBef>
                <a:spcPts val="0"/>
              </a:spcBef>
              <a:spcAft>
                <a:spcPts val="0"/>
              </a:spcAft>
              <a:buSzPts val="1100"/>
              <a:buAutoNum type="arabicPeriod"/>
            </a:pPr>
            <a:r>
              <a:rPr lang="en"/>
              <a:t>Show chart and explain.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spTree>
      <p:nvGrpSpPr>
        <p:cNvPr id="1" name="Shape 55"/>
        <p:cNvGrpSpPr/>
        <p:nvPr/>
      </p:nvGrpSpPr>
      <p:grpSpPr>
        <a:xfrm>
          <a:off x="0" y="0"/>
          <a:ext cx="0" cy="0"/>
          <a:chOff x="0" y="0"/>
          <a:chExt cx="0" cy="0"/>
        </a:xfrm>
      </p:grpSpPr>
      <p:sp>
        <p:nvSpPr>
          <p:cNvPr id="56" name="Google Shape;56;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13"/>
          <p:cNvGrpSpPr/>
          <p:nvPr/>
        </p:nvGrpSpPr>
        <p:grpSpPr>
          <a:xfrm>
            <a:off x="595613" y="2538080"/>
            <a:ext cx="7952774" cy="64502"/>
            <a:chOff x="595675" y="2820050"/>
            <a:chExt cx="7952774" cy="64502"/>
          </a:xfrm>
        </p:grpSpPr>
        <p:sp>
          <p:nvSpPr>
            <p:cNvPr id="58" name="Google Shape;58;p13"/>
            <p:cNvSpPr/>
            <p:nvPr/>
          </p:nvSpPr>
          <p:spPr>
            <a:xfrm>
              <a:off x="2186208" y="2820050"/>
              <a:ext cx="1620000" cy="64500"/>
            </a:xfrm>
            <a:prstGeom prst="rect">
              <a:avLst/>
            </a:prstGeom>
            <a:solidFill>
              <a:srgbClr val="D6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3776784" y="2820050"/>
              <a:ext cx="1620000" cy="64500"/>
            </a:xfrm>
            <a:prstGeom prst="rect">
              <a:avLst/>
            </a:prstGeom>
            <a:solidFill>
              <a:srgbClr val="F77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5373056" y="2820052"/>
              <a:ext cx="1596300" cy="64500"/>
            </a:xfrm>
            <a:prstGeom prst="rect">
              <a:avLst/>
            </a:prstGeom>
            <a:solidFill>
              <a:srgbClr val="FCB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595675" y="2820050"/>
              <a:ext cx="1590600" cy="64500"/>
            </a:xfrm>
            <a:prstGeom prst="rect">
              <a:avLst/>
            </a:prstGeom>
            <a:solidFill>
              <a:srgbClr val="003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6957849" y="2820050"/>
              <a:ext cx="1590600" cy="64500"/>
            </a:xfrm>
            <a:prstGeom prst="rect">
              <a:avLst/>
            </a:prstGeom>
            <a:solidFill>
              <a:srgbClr val="EAE2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13"/>
          <p:cNvSpPr txBox="1">
            <a:spLocks noGrp="1"/>
          </p:cNvSpPr>
          <p:nvPr>
            <p:ph type="title"/>
          </p:nvPr>
        </p:nvSpPr>
        <p:spPr>
          <a:xfrm>
            <a:off x="505475" y="1375100"/>
            <a:ext cx="8043000" cy="10869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a:endParaRPr/>
          </a:p>
        </p:txBody>
      </p:sp>
      <p:sp>
        <p:nvSpPr>
          <p:cNvPr id="64" name="Google Shape;64;p13"/>
          <p:cNvSpPr txBox="1">
            <a:spLocks noGrp="1"/>
          </p:cNvSpPr>
          <p:nvPr>
            <p:ph type="subTitle" idx="1"/>
          </p:nvPr>
        </p:nvSpPr>
        <p:spPr>
          <a:xfrm>
            <a:off x="505475" y="2759992"/>
            <a:ext cx="4862400" cy="3624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666666"/>
              </a:buClr>
              <a:buSzPts val="1200"/>
              <a:buNone/>
              <a:defRPr sz="1200">
                <a:solidFill>
                  <a:srgbClr val="666666"/>
                </a:solidFill>
              </a:defRPr>
            </a:lvl1pPr>
            <a:lvl2pPr lvl="1" algn="l">
              <a:lnSpc>
                <a:spcPct val="100000"/>
              </a:lnSpc>
              <a:spcBef>
                <a:spcPts val="0"/>
              </a:spcBef>
              <a:spcAft>
                <a:spcPts val="0"/>
              </a:spcAft>
              <a:buClr>
                <a:srgbClr val="666666"/>
              </a:buClr>
              <a:buSzPts val="1200"/>
              <a:buNone/>
              <a:defRPr sz="1200">
                <a:solidFill>
                  <a:srgbClr val="666666"/>
                </a:solidFill>
              </a:defRPr>
            </a:lvl2pPr>
            <a:lvl3pPr lvl="2" algn="l">
              <a:lnSpc>
                <a:spcPct val="100000"/>
              </a:lnSpc>
              <a:spcBef>
                <a:spcPts val="0"/>
              </a:spcBef>
              <a:spcAft>
                <a:spcPts val="0"/>
              </a:spcAft>
              <a:buClr>
                <a:srgbClr val="666666"/>
              </a:buClr>
              <a:buSzPts val="1200"/>
              <a:buNone/>
              <a:defRPr sz="1200">
                <a:solidFill>
                  <a:srgbClr val="666666"/>
                </a:solidFill>
              </a:defRPr>
            </a:lvl3pPr>
            <a:lvl4pPr lvl="3" algn="l">
              <a:lnSpc>
                <a:spcPct val="100000"/>
              </a:lnSpc>
              <a:spcBef>
                <a:spcPts val="0"/>
              </a:spcBef>
              <a:spcAft>
                <a:spcPts val="0"/>
              </a:spcAft>
              <a:buClr>
                <a:srgbClr val="666666"/>
              </a:buClr>
              <a:buSzPts val="1200"/>
              <a:buNone/>
              <a:defRPr sz="1200">
                <a:solidFill>
                  <a:srgbClr val="666666"/>
                </a:solidFill>
              </a:defRPr>
            </a:lvl4pPr>
            <a:lvl5pPr lvl="4" algn="l">
              <a:lnSpc>
                <a:spcPct val="100000"/>
              </a:lnSpc>
              <a:spcBef>
                <a:spcPts val="0"/>
              </a:spcBef>
              <a:spcAft>
                <a:spcPts val="0"/>
              </a:spcAft>
              <a:buClr>
                <a:srgbClr val="666666"/>
              </a:buClr>
              <a:buSzPts val="1200"/>
              <a:buNone/>
              <a:defRPr sz="1200">
                <a:solidFill>
                  <a:srgbClr val="666666"/>
                </a:solidFill>
              </a:defRPr>
            </a:lvl5pPr>
            <a:lvl6pPr lvl="5" algn="l">
              <a:lnSpc>
                <a:spcPct val="100000"/>
              </a:lnSpc>
              <a:spcBef>
                <a:spcPts val="0"/>
              </a:spcBef>
              <a:spcAft>
                <a:spcPts val="0"/>
              </a:spcAft>
              <a:buClr>
                <a:srgbClr val="666666"/>
              </a:buClr>
              <a:buSzPts val="1200"/>
              <a:buNone/>
              <a:defRPr sz="1200">
                <a:solidFill>
                  <a:srgbClr val="666666"/>
                </a:solidFill>
              </a:defRPr>
            </a:lvl6pPr>
            <a:lvl7pPr lvl="6" algn="l">
              <a:lnSpc>
                <a:spcPct val="100000"/>
              </a:lnSpc>
              <a:spcBef>
                <a:spcPts val="0"/>
              </a:spcBef>
              <a:spcAft>
                <a:spcPts val="0"/>
              </a:spcAft>
              <a:buClr>
                <a:srgbClr val="666666"/>
              </a:buClr>
              <a:buSzPts val="1200"/>
              <a:buNone/>
              <a:defRPr sz="1200">
                <a:solidFill>
                  <a:srgbClr val="666666"/>
                </a:solidFill>
              </a:defRPr>
            </a:lvl7pPr>
            <a:lvl8pPr lvl="7" algn="l">
              <a:lnSpc>
                <a:spcPct val="100000"/>
              </a:lnSpc>
              <a:spcBef>
                <a:spcPts val="0"/>
              </a:spcBef>
              <a:spcAft>
                <a:spcPts val="0"/>
              </a:spcAft>
              <a:buClr>
                <a:srgbClr val="666666"/>
              </a:buClr>
              <a:buSzPts val="1200"/>
              <a:buNone/>
              <a:defRPr sz="1200">
                <a:solidFill>
                  <a:srgbClr val="666666"/>
                </a:solidFill>
              </a:defRPr>
            </a:lvl8pPr>
            <a:lvl9pPr lvl="8" algn="l">
              <a:lnSpc>
                <a:spcPct val="100000"/>
              </a:lnSpc>
              <a:spcBef>
                <a:spcPts val="0"/>
              </a:spcBef>
              <a:spcAft>
                <a:spcPts val="0"/>
              </a:spcAft>
              <a:buClr>
                <a:srgbClr val="666666"/>
              </a:buClr>
              <a:buSzPts val="1200"/>
              <a:buNone/>
              <a:defRPr sz="1200">
                <a:solidFill>
                  <a:srgbClr val="666666"/>
                </a:solidFill>
              </a:defRPr>
            </a:lvl9pPr>
          </a:lstStyle>
          <a:p>
            <a:endParaRPr/>
          </a:p>
        </p:txBody>
      </p:sp>
      <p:sp>
        <p:nvSpPr>
          <p:cNvPr id="65" name="Google Shape;65;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ehadfield@alaska.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cambridgeenglish.org/images/172991-categories-and-components-cambridge-english-teaching-framework.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achingenglish.org.uk/article/peer-observatio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time_continue=1980&amp;v=oouhRbC_icI"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vassp.org.au/webpages/Project-services-docs/PROTOCOLS%20AND%20ADVICE%20FOR%20GIVING%20AND%20RECEIVING%20FEEDBACK%20ON%20CLASSROOM%20PERFORMANCE.doc"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docs.google.com/document/d/1-5wC75xJ8em8oTvxyZ45x55x_UAfH1OwT40wELqgTNQ"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files.eric.ed.gov/fulltext/ED505392.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walter.writecen.uh.edu/AssessmentGuide/Observation%20Protocol%20-%20Instructor.doc"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ntp.org/assets/tools/Teacher_notes_for_weekly_meetings.docx"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gate.net/publication/267687499_Models_of_Peer_Observation_of_Teaching?enrichId=rgreq-f34fdc27d1072346c91797880e6df8ec-XXX&amp;enrichSource=Y292ZXJQYWdlOzI2NzY4NzQ5OTtBUzoxNjA0OTE4NTkwOTU1NTJAMTQxNTI3NTY0OTEyNw%3D%3D&amp;el=1_x_2&amp;_esc=publicationCover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tntp.org/assets/tools/Deliberate_Practice_TNTP_6JUN2013.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educationworld.com/a_admin/admin/admin297.shtm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ascd.org/publications/educational-leadership/may14/vol71/num08/Rethinking-Classroom-Observation.asp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oupeltglobalblog.com/2017/03/09/5-activities-for-peer-observatio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tesol.org/connect/tesol-resource-center/search-details/virtual-seminars/2017/11/08/observing-teachers-facilitating-their-growth-through-conferences"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academic.oup.com/eltj/article-abstract/63/4/353/679175?redirectedFrom=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ites.tesol.org/bookstore/ItemDetail?iProductCode=073E&amp;Category=EBOOK"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hyperlink" Target="https://www.amazon.com/Continuing-Cooperative-Development-Individuals-Colleagues/dp/0472088238/ref=sr_1_5?s=books&amp;ie=UTF8&amp;qid=1529710595&amp;sr=1-5&amp;keywords=edge%2C+julian"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amazon.com/Cooperative-Development-Professional-Self-Development-Cooperation/dp/0582064651"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mazon.com/Advising-Supporting-Teachers-Cambridge-Development/dp/0521638968/ref=sr_1_1?ie=UTF8&amp;qid=1529717727&amp;sr=8-1&amp;keywords=Thornton+and+Randall+Advising+and+Supportin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i.ytimg.com/vi/-3eYi-iylD8/maxresdefault.jpg" TargetMode="External"/><Relationship Id="rId4" Type="http://schemas.openxmlformats.org/officeDocument/2006/relationships/hyperlink" Target="https://tntp.org/teacher-talent-toolbox/view/observation-and-feedbac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encrypted-tbn0.gstatic.com/images?q=tbn:ANd9GcTWzNRDSbhF38uQxd9yiOVLgDkYDKlgf-nmYCecqdx1svSU9Xd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learningpolicyinstitute.org/sites/default/files/product-files/Effective_Teacher_Professional_Development_REPORT.pdf" TargetMode="External"/><Relationship Id="rId3" Type="http://schemas.openxmlformats.org/officeDocument/2006/relationships/hyperlink" Target="https://education.alaska.gov/TeacherCertification/standards/pdf/teacher.pdf" TargetMode="External"/><Relationship Id="rId7" Type="http://schemas.openxmlformats.org/officeDocument/2006/relationships/hyperlink" Target="https://oupeltglobalblog.com/2017/03/09/5-activities-for-peer-observation/"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youtube.com/watch?time_continue=1980&amp;v=oouhRbC_icI" TargetMode="External"/><Relationship Id="rId5" Type="http://schemas.openxmlformats.org/officeDocument/2006/relationships/hyperlink" Target="http://www.cambridgeenglish.org/images/165722-teaching-framework-summary-.pdf" TargetMode="External"/><Relationship Id="rId4" Type="http://schemas.openxmlformats.org/officeDocument/2006/relationships/hyperlink" Target="http://www.cambridgeenglish.org/images/172991-categories-and-components-cambridge-english-teaching-framework.pdf" TargetMode="External"/><Relationship Id="rId9" Type="http://schemas.openxmlformats.org/officeDocument/2006/relationships/hyperlink" Target="https://www.researchgate.net/publication/267687499_Models_of_Peer_Observation_of_Teaching?enrichId=rgreq-f34fdc27d1072346c91797880e6df8ec-XXX&amp;enrichSource=Y292ZXJQYWdlOzI2NzY4NzQ5OTtBUzoxNjA0OTE4NTkwOTU1NTJAMTQxNTI3NTY0OTEyNw%3D%3D&amp;el=1_x_2&amp;_esc=publicationCover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tesol.org/connect/tesol-resource-center/search-details/virtual-seminars/2017/11/08/observing-teachers-facilitating-their-growth-through-conferences" TargetMode="External"/><Relationship Id="rId3" Type="http://schemas.openxmlformats.org/officeDocument/2006/relationships/hyperlink" Target="http://www.ascd.org/publications/educational-leadership/may14/vol71/num08/Rethinking-Classroom-Observation.aspx" TargetMode="External"/><Relationship Id="rId7" Type="http://schemas.openxmlformats.org/officeDocument/2006/relationships/hyperlink" Target="https://academic.oup.com/eltj/article-abstract/63/4/353/679175?redirectedFrom=PDF"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files.eric.ed.gov/fulltext/ED505392.pdf" TargetMode="External"/><Relationship Id="rId5" Type="http://schemas.openxmlformats.org/officeDocument/2006/relationships/hyperlink" Target="http://www.educationworld.com/a_admin/admin/admin297.shtml" TargetMode="External"/><Relationship Id="rId10" Type="http://schemas.openxmlformats.org/officeDocument/2006/relationships/hyperlink" Target="https://www.tesol.org/the-6-principles/the-6-principles/principle-6" TargetMode="External"/><Relationship Id="rId4" Type="http://schemas.openxmlformats.org/officeDocument/2006/relationships/hyperlink" Target="http://www.ascd.org/publications/educational-leadership/mar02/vol59/num06/Does-It-Make-a-Difference%C2%A2-Evaluating-Professional-Development.aspx" TargetMode="External"/><Relationship Id="rId9" Type="http://schemas.openxmlformats.org/officeDocument/2006/relationships/hyperlink" Target="https://www.tesol.org/docs/books/standards-for-esl-efl-teachers-of-adults-framework.pdf?sfvrsn=0"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teachingenglish.org.uk/article/peer-observation" TargetMode="External"/><Relationship Id="rId3" Type="http://schemas.openxmlformats.org/officeDocument/2006/relationships/hyperlink" Target="https://tntp.org/teacher-talent-toolbox/explore/observation-and-feedback" TargetMode="External"/><Relationship Id="rId7" Type="http://schemas.openxmlformats.org/officeDocument/2006/relationships/hyperlink" Target="https://tntp.org/teacher-talent-toolbox/view/observation-and-feedback"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www.vassp.org.au/webpages/Project-services-docs/" TargetMode="External"/><Relationship Id="rId5" Type="http://schemas.openxmlformats.org/officeDocument/2006/relationships/hyperlink" Target="https://www.uaa.alaska.edu/academics/school-of-education" TargetMode="External"/><Relationship Id="rId4" Type="http://schemas.openxmlformats.org/officeDocument/2006/relationships/hyperlink" Target="https://tntp.org/assets/tools/Deliberate_Practice_TNTP_6JUN2013.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esol.org/the-6-principles/the-6-principles/principle-6"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ambridgeenglish.org/images/165722-teaching-framework-summary-.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505475" y="1079025"/>
            <a:ext cx="8043000" cy="108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1155CC"/>
                </a:solidFill>
              </a:rPr>
              <a:t>Peer Observation and Feedback: </a:t>
            </a:r>
            <a:endParaRPr>
              <a:solidFill>
                <a:srgbClr val="1155CC"/>
              </a:solidFill>
            </a:endParaRPr>
          </a:p>
          <a:p>
            <a:pPr marL="0" lvl="0" indent="0" algn="l" rtl="0">
              <a:spcBef>
                <a:spcPts val="0"/>
              </a:spcBef>
              <a:spcAft>
                <a:spcPts val="0"/>
              </a:spcAft>
              <a:buNone/>
            </a:pPr>
            <a:r>
              <a:rPr lang="en">
                <a:solidFill>
                  <a:srgbClr val="6AA84F"/>
                </a:solidFill>
              </a:rPr>
              <a:t>A Collegial Approach to Teacher Learning</a:t>
            </a:r>
            <a:endParaRPr>
              <a:solidFill>
                <a:srgbClr val="6AA84F"/>
              </a:solidFill>
            </a:endParaRPr>
          </a:p>
        </p:txBody>
      </p:sp>
      <p:sp>
        <p:nvSpPr>
          <p:cNvPr id="71" name="Google Shape;71;p14"/>
          <p:cNvSpPr txBox="1">
            <a:spLocks noGrp="1"/>
          </p:cNvSpPr>
          <p:nvPr>
            <p:ph type="subTitle" idx="1"/>
          </p:nvPr>
        </p:nvSpPr>
        <p:spPr>
          <a:xfrm>
            <a:off x="505475" y="2760002"/>
            <a:ext cx="4862400" cy="46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62828"/>
                </a:solidFill>
                <a:latin typeface="Calibri"/>
                <a:ea typeface="Calibri"/>
                <a:cs typeface="Calibri"/>
                <a:sym typeface="Calibri"/>
              </a:rPr>
              <a:t>Sara Hadfield, MA TESL</a:t>
            </a:r>
            <a:endParaRPr>
              <a:solidFill>
                <a:srgbClr val="D62828"/>
              </a:solidFill>
              <a:latin typeface="Calibri"/>
              <a:ea typeface="Calibri"/>
              <a:cs typeface="Calibri"/>
              <a:sym typeface="Calibri"/>
            </a:endParaRPr>
          </a:p>
          <a:p>
            <a:pPr marL="0" lvl="0" indent="0" algn="l" rtl="0">
              <a:spcBef>
                <a:spcPts val="0"/>
              </a:spcBef>
              <a:spcAft>
                <a:spcPts val="0"/>
              </a:spcAft>
              <a:buNone/>
            </a:pPr>
            <a:r>
              <a:rPr lang="en" u="sng">
                <a:solidFill>
                  <a:schemeClr val="hlink"/>
                </a:solidFill>
                <a:latin typeface="Calibri"/>
                <a:ea typeface="Calibri"/>
                <a:cs typeface="Calibri"/>
                <a:sym typeface="Calibri"/>
                <a:hlinkClick r:id="rId3"/>
              </a:rPr>
              <a:t>sehadfield@</a:t>
            </a:r>
            <a:r>
              <a:rPr lang="en">
                <a:solidFill>
                  <a:srgbClr val="D62828"/>
                </a:solidFill>
                <a:latin typeface="Calibri"/>
                <a:ea typeface="Calibri"/>
                <a:cs typeface="Calibri"/>
                <a:sym typeface="Calibri"/>
              </a:rPr>
              <a:t>msn.com</a:t>
            </a:r>
            <a:endParaRPr>
              <a:solidFill>
                <a:srgbClr val="D62828"/>
              </a:solidFill>
              <a:latin typeface="Calibri"/>
              <a:ea typeface="Calibri"/>
              <a:cs typeface="Calibri"/>
              <a:sym typeface="Calibri"/>
            </a:endParaRPr>
          </a:p>
          <a:p>
            <a:pPr marL="0" lvl="0" indent="0" algn="l" rtl="0">
              <a:spcBef>
                <a:spcPts val="0"/>
              </a:spcBef>
              <a:spcAft>
                <a:spcPts val="0"/>
              </a:spcAft>
              <a:buNone/>
            </a:pPr>
            <a:endParaRPr>
              <a:solidFill>
                <a:srgbClr val="D62828"/>
              </a:solidFill>
              <a:latin typeface="Calibri"/>
              <a:ea typeface="Calibri"/>
              <a:cs typeface="Calibri"/>
              <a:sym typeface="Calibri"/>
            </a:endParaRPr>
          </a:p>
          <a:p>
            <a:pPr marL="0" lvl="0" indent="0" algn="l" rtl="0">
              <a:spcBef>
                <a:spcPts val="0"/>
              </a:spcBef>
              <a:spcAft>
                <a:spcPts val="0"/>
              </a:spcAft>
              <a:buNone/>
            </a:pPr>
            <a:r>
              <a:rPr lang="en">
                <a:solidFill>
                  <a:srgbClr val="D62828"/>
                </a:solidFill>
                <a:latin typeface="Calibri"/>
                <a:ea typeface="Calibri"/>
                <a:cs typeface="Calibri"/>
                <a:sym typeface="Calibri"/>
              </a:rPr>
              <a:t>Alaska Adult Ed. Association Fall Conference</a:t>
            </a:r>
            <a:endParaRPr>
              <a:solidFill>
                <a:srgbClr val="D62828"/>
              </a:solidFill>
              <a:latin typeface="Calibri"/>
              <a:ea typeface="Calibri"/>
              <a:cs typeface="Calibri"/>
              <a:sym typeface="Calibri"/>
            </a:endParaRPr>
          </a:p>
          <a:p>
            <a:pPr marL="0" lvl="0" indent="0" algn="l" rtl="0">
              <a:spcBef>
                <a:spcPts val="0"/>
              </a:spcBef>
              <a:spcAft>
                <a:spcPts val="0"/>
              </a:spcAft>
              <a:buNone/>
            </a:pPr>
            <a:r>
              <a:rPr lang="en">
                <a:solidFill>
                  <a:srgbClr val="D62828"/>
                </a:solidFill>
                <a:latin typeface="Calibri"/>
                <a:ea typeface="Calibri"/>
                <a:cs typeface="Calibri"/>
                <a:sym typeface="Calibri"/>
              </a:rPr>
              <a:t>October 3, 2019</a:t>
            </a:r>
            <a:endParaRPr>
              <a:solidFill>
                <a:srgbClr val="D62828"/>
              </a:solidFill>
              <a:latin typeface="Calibri"/>
              <a:ea typeface="Calibri"/>
              <a:cs typeface="Calibri"/>
              <a:sym typeface="Calibri"/>
            </a:endParaRPr>
          </a:p>
        </p:txBody>
      </p:sp>
      <p:pic>
        <p:nvPicPr>
          <p:cNvPr id="72" name="Google Shape;72;p14"/>
          <p:cNvPicPr preferRelativeResize="0"/>
          <p:nvPr/>
        </p:nvPicPr>
        <p:blipFill>
          <a:blip r:embed="rId4">
            <a:alphaModFix/>
          </a:blip>
          <a:stretch>
            <a:fillRect/>
          </a:stretch>
        </p:blipFill>
        <p:spPr>
          <a:xfrm>
            <a:off x="4317486" y="2908424"/>
            <a:ext cx="4368975" cy="2026850"/>
          </a:xfrm>
          <a:prstGeom prst="rect">
            <a:avLst/>
          </a:prstGeom>
          <a:noFill/>
          <a:ln>
            <a:noFill/>
          </a:ln>
        </p:spPr>
      </p:pic>
      <p:sp>
        <p:nvSpPr>
          <p:cNvPr id="73" name="Google Shape;73;p14"/>
          <p:cNvSpPr txBox="1"/>
          <p:nvPr/>
        </p:nvSpPr>
        <p:spPr>
          <a:xfrm>
            <a:off x="4458988" y="4884425"/>
            <a:ext cx="4305900" cy="174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800">
                <a:latin typeface="Old Standard TT"/>
                <a:ea typeface="Old Standard TT"/>
                <a:cs typeface="Old Standard TT"/>
                <a:sym typeface="Old Standard TT"/>
              </a:rPr>
              <a:t>Credit: Getty Images </a:t>
            </a:r>
            <a:endParaRPr sz="800">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183675"/>
            <a:ext cx="8520600" cy="5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rgbClr val="1155CC"/>
                </a:solidFill>
              </a:rPr>
              <a:t>Cambridge English Teaching Framework, continued</a:t>
            </a:r>
            <a:endParaRPr sz="2400">
              <a:solidFill>
                <a:srgbClr val="1155CC"/>
              </a:solidFill>
            </a:endParaRPr>
          </a:p>
          <a:p>
            <a:pPr marL="0" lvl="0" indent="0" algn="l" rtl="0">
              <a:spcBef>
                <a:spcPts val="0"/>
              </a:spcBef>
              <a:spcAft>
                <a:spcPts val="0"/>
              </a:spcAft>
              <a:buNone/>
            </a:pPr>
            <a:endParaRPr/>
          </a:p>
        </p:txBody>
      </p:sp>
      <p:sp>
        <p:nvSpPr>
          <p:cNvPr id="128" name="Google Shape;128;p23"/>
          <p:cNvSpPr txBox="1">
            <a:spLocks noGrp="1"/>
          </p:cNvSpPr>
          <p:nvPr>
            <p:ph type="body" idx="1"/>
          </p:nvPr>
        </p:nvSpPr>
        <p:spPr>
          <a:xfrm>
            <a:off x="311700" y="810800"/>
            <a:ext cx="8520600" cy="413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u="sng">
                <a:solidFill>
                  <a:srgbClr val="1155CC"/>
                </a:solidFill>
                <a:latin typeface="Arial"/>
                <a:ea typeface="Arial"/>
                <a:cs typeface="Arial"/>
                <a:sym typeface="Arial"/>
                <a:hlinkClick r:id="rId3"/>
              </a:rPr>
              <a:t>https://www.cambridgeenglish.org/images/172991-categories-and-components-cambridge-english-teaching-framework.pdf</a:t>
            </a:r>
            <a:endParaRPr sz="1000">
              <a:solidFill>
                <a:srgbClr val="1155CC"/>
              </a:solidFill>
              <a:latin typeface="Arial"/>
              <a:ea typeface="Arial"/>
              <a:cs typeface="Arial"/>
              <a:sym typeface="Arial"/>
            </a:endParaRPr>
          </a:p>
          <a:p>
            <a:pPr marL="0" lvl="0" indent="0" algn="l" rtl="0">
              <a:spcBef>
                <a:spcPts val="0"/>
              </a:spcBef>
              <a:spcAft>
                <a:spcPts val="0"/>
              </a:spcAft>
              <a:buNone/>
            </a:pPr>
            <a:endParaRPr sz="1000">
              <a:solidFill>
                <a:srgbClr val="1155CC"/>
              </a:solidFill>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 sz="1200">
                <a:latin typeface="Calibri"/>
                <a:ea typeface="Calibri"/>
                <a:cs typeface="Calibri"/>
                <a:sym typeface="Calibri"/>
              </a:rPr>
              <a:t>Area #5, </a:t>
            </a:r>
            <a:r>
              <a:rPr lang="en" sz="1200" b="1">
                <a:solidFill>
                  <a:srgbClr val="1155CC"/>
                </a:solidFill>
                <a:latin typeface="Calibri"/>
                <a:ea typeface="Calibri"/>
                <a:cs typeface="Calibri"/>
                <a:sym typeface="Calibri"/>
              </a:rPr>
              <a:t>Professional Development and Values</a:t>
            </a:r>
            <a:r>
              <a:rPr lang="en" sz="1200">
                <a:latin typeface="Calibri"/>
                <a:ea typeface="Calibri"/>
                <a:cs typeface="Calibri"/>
                <a:sym typeface="Calibri"/>
              </a:rPr>
              <a:t>, includes the following areas of knowledge and competence:</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b="1">
                <a:highlight>
                  <a:srgbClr val="FFFFFF"/>
                </a:highlight>
                <a:latin typeface="Calibri"/>
                <a:ea typeface="Calibri"/>
                <a:cs typeface="Calibri"/>
                <a:sym typeface="Calibri"/>
              </a:rPr>
              <a:t>Classroom observation</a:t>
            </a:r>
            <a:endParaRPr sz="1200" b="1">
              <a:highlight>
                <a:srgbClr val="FFFFFF"/>
              </a:highlight>
              <a:latin typeface="Calibri"/>
              <a:ea typeface="Calibri"/>
              <a:cs typeface="Calibri"/>
              <a:sym typeface="Calibri"/>
            </a:endParaRPr>
          </a:p>
          <a:p>
            <a:pPr marL="914400" lvl="0" indent="0" algn="l" rtl="0">
              <a:spcBef>
                <a:spcPts val="1000"/>
              </a:spcBef>
              <a:spcAft>
                <a:spcPts val="0"/>
              </a:spcAft>
              <a:buNone/>
            </a:pPr>
            <a:r>
              <a:rPr lang="en" sz="1200">
                <a:highlight>
                  <a:srgbClr val="FFFFFF"/>
                </a:highlight>
                <a:latin typeface="Calibri"/>
                <a:ea typeface="Calibri"/>
                <a:cs typeface="Calibri"/>
                <a:sym typeface="Calibri"/>
              </a:rPr>
              <a:t>Includes recognizing the importance of different types of classroom observation for one’s professional development and seeking opportunities for constructive feedback and learning.</a:t>
            </a:r>
            <a:endParaRPr sz="1200">
              <a:highlight>
                <a:srgbClr val="FFFFFF"/>
              </a:highlight>
              <a:latin typeface="Calibri"/>
              <a:ea typeface="Calibri"/>
              <a:cs typeface="Calibri"/>
              <a:sym typeface="Calibri"/>
            </a:endParaRPr>
          </a:p>
          <a:p>
            <a:pPr marL="457200" lvl="0" indent="-304800" algn="l" rtl="0">
              <a:spcBef>
                <a:spcPts val="1000"/>
              </a:spcBef>
              <a:spcAft>
                <a:spcPts val="0"/>
              </a:spcAft>
              <a:buSzPts val="1200"/>
              <a:buFont typeface="Calibri"/>
              <a:buChar char="●"/>
            </a:pPr>
            <a:r>
              <a:rPr lang="en" sz="1200" b="1">
                <a:highlight>
                  <a:srgbClr val="FFFFFF"/>
                </a:highlight>
                <a:latin typeface="Calibri"/>
                <a:ea typeface="Calibri"/>
                <a:cs typeface="Calibri"/>
                <a:sym typeface="Calibri"/>
              </a:rPr>
              <a:t>Reflecting on teaching and learning</a:t>
            </a:r>
            <a:endParaRPr sz="1200">
              <a:highlight>
                <a:srgbClr val="FFFFFF"/>
              </a:highlight>
              <a:latin typeface="Calibri"/>
              <a:ea typeface="Calibri"/>
              <a:cs typeface="Calibri"/>
              <a:sym typeface="Calibri"/>
            </a:endParaRPr>
          </a:p>
          <a:p>
            <a:pPr marL="914400" lvl="0" indent="0" algn="l" rtl="0">
              <a:spcBef>
                <a:spcPts val="1000"/>
              </a:spcBef>
              <a:spcAft>
                <a:spcPts val="0"/>
              </a:spcAft>
              <a:buNone/>
            </a:pPr>
            <a:r>
              <a:rPr lang="en" sz="1200">
                <a:highlight>
                  <a:srgbClr val="FFFFFF"/>
                </a:highlight>
                <a:latin typeface="Calibri"/>
                <a:ea typeface="Calibri"/>
                <a:cs typeface="Calibri"/>
                <a:sym typeface="Calibri"/>
              </a:rPr>
              <a:t>Includes critically reflecting on teaching, developing the habit of seeking regular feedback, and acting on the results to ultimately improve student learning.</a:t>
            </a:r>
            <a:endParaRPr sz="1200" b="1">
              <a:highlight>
                <a:srgbClr val="FFFFFF"/>
              </a:highlight>
              <a:latin typeface="Calibri"/>
              <a:ea typeface="Calibri"/>
              <a:cs typeface="Calibri"/>
              <a:sym typeface="Calibri"/>
            </a:endParaRPr>
          </a:p>
          <a:p>
            <a:pPr marL="457200" lvl="0" indent="-304800" algn="l" rtl="0">
              <a:spcBef>
                <a:spcPts val="1000"/>
              </a:spcBef>
              <a:spcAft>
                <a:spcPts val="0"/>
              </a:spcAft>
              <a:buSzPts val="1200"/>
              <a:buFont typeface="Calibri"/>
              <a:buChar char="●"/>
            </a:pPr>
            <a:r>
              <a:rPr lang="en" sz="1200" b="1">
                <a:highlight>
                  <a:srgbClr val="FFFFFF"/>
                </a:highlight>
                <a:latin typeface="Calibri"/>
                <a:ea typeface="Calibri"/>
                <a:cs typeface="Calibri"/>
                <a:sym typeface="Calibri"/>
              </a:rPr>
              <a:t>Teamwork and collaboration</a:t>
            </a:r>
            <a:endParaRPr sz="1200">
              <a:highlight>
                <a:srgbClr val="FFFFFF"/>
              </a:highlight>
              <a:latin typeface="Calibri"/>
              <a:ea typeface="Calibri"/>
              <a:cs typeface="Calibri"/>
              <a:sym typeface="Calibri"/>
            </a:endParaRPr>
          </a:p>
          <a:p>
            <a:pPr marL="914400" lvl="0" indent="0" algn="l" rtl="0">
              <a:spcBef>
                <a:spcPts val="1000"/>
              </a:spcBef>
              <a:spcAft>
                <a:spcPts val="0"/>
              </a:spcAft>
              <a:buNone/>
            </a:pPr>
            <a:r>
              <a:rPr lang="en" sz="1200">
                <a:highlight>
                  <a:srgbClr val="FFFFFF"/>
                </a:highlight>
                <a:latin typeface="Calibri"/>
                <a:ea typeface="Calibri"/>
                <a:cs typeface="Calibri"/>
                <a:sym typeface="Calibri"/>
              </a:rPr>
              <a:t>Includes seeking support and guidance from others and providing support and guidance to other teachers.</a:t>
            </a:r>
            <a:endParaRPr sz="1200">
              <a:highlight>
                <a:srgbClr val="FFFFFF"/>
              </a:highlight>
              <a:latin typeface="Calibri"/>
              <a:ea typeface="Calibri"/>
              <a:cs typeface="Calibri"/>
              <a:sym typeface="Calibri"/>
            </a:endParaRPr>
          </a:p>
          <a:p>
            <a:pPr marL="0" lvl="0" indent="0" algn="l" rtl="0">
              <a:spcBef>
                <a:spcPts val="1000"/>
              </a:spcBef>
              <a:spcAft>
                <a:spcPts val="0"/>
              </a:spcAft>
              <a:buNone/>
            </a:pPr>
            <a:endParaRPr sz="1200">
              <a:highlight>
                <a:srgbClr val="FFFFFF"/>
              </a:highlight>
              <a:latin typeface="Calibri"/>
              <a:ea typeface="Calibri"/>
              <a:cs typeface="Calibri"/>
              <a:sym typeface="Calibri"/>
            </a:endParaRPr>
          </a:p>
          <a:p>
            <a:pPr marL="0" lvl="0" indent="0" algn="l" rtl="0">
              <a:spcBef>
                <a:spcPts val="0"/>
              </a:spcBef>
              <a:spcAft>
                <a:spcPts val="0"/>
              </a:spcAft>
              <a:buNone/>
            </a:pPr>
            <a:endParaRPr sz="1200">
              <a:highlight>
                <a:srgbClr val="FFFFFF"/>
              </a:highlight>
              <a:latin typeface="Calibri"/>
              <a:ea typeface="Calibri"/>
              <a:cs typeface="Calibri"/>
              <a:sym typeface="Calibri"/>
            </a:endParaRPr>
          </a:p>
          <a:p>
            <a:pPr marL="0" lvl="0" indent="0" algn="l" rtl="0">
              <a:spcBef>
                <a:spcPts val="0"/>
              </a:spcBef>
              <a:spcAft>
                <a:spcPts val="0"/>
              </a:spcAft>
              <a:buNone/>
            </a:pPr>
            <a:r>
              <a:rPr lang="en" sz="1200">
                <a:highlight>
                  <a:srgbClr val="FFFFFF"/>
                </a:highlight>
                <a:latin typeface="Calibri"/>
                <a:ea typeface="Calibri"/>
                <a:cs typeface="Calibri"/>
                <a:sym typeface="Calibri"/>
              </a:rPr>
              <a:t>(</a:t>
            </a:r>
            <a:r>
              <a:rPr lang="en" sz="1200">
                <a:latin typeface="Calibri"/>
                <a:ea typeface="Calibri"/>
                <a:cs typeface="Calibri"/>
                <a:sym typeface="Calibri"/>
              </a:rPr>
              <a:t>Cambridge English Framework Components, 2014, pp. 9-10)</a:t>
            </a:r>
            <a:endParaRPr sz="1200">
              <a:highlight>
                <a:srgbClr val="FFFFFF"/>
              </a:highlight>
              <a:latin typeface="Calibri"/>
              <a:ea typeface="Calibri"/>
              <a:cs typeface="Calibri"/>
              <a:sym typeface="Calibri"/>
            </a:endParaRPr>
          </a:p>
          <a:p>
            <a:pPr marL="0" lvl="0" indent="0" algn="l" rtl="0">
              <a:spcBef>
                <a:spcPts val="1000"/>
              </a:spcBef>
              <a:spcAft>
                <a:spcPts val="0"/>
              </a:spcAft>
              <a:buNone/>
            </a:pPr>
            <a:endParaRPr sz="900">
              <a:highlight>
                <a:srgbClr val="FFFFFF"/>
              </a:highlight>
              <a:latin typeface="Arial"/>
              <a:ea typeface="Arial"/>
              <a:cs typeface="Arial"/>
              <a:sym typeface="Arial"/>
            </a:endParaRPr>
          </a:p>
          <a:p>
            <a:pPr marL="0" lvl="0" indent="457200" algn="l" rtl="0">
              <a:spcBef>
                <a:spcPts val="0"/>
              </a:spcBef>
              <a:spcAft>
                <a:spcPts val="0"/>
              </a:spcAft>
              <a:buNone/>
            </a:pPr>
            <a:endParaRPr sz="1100">
              <a:highlight>
                <a:srgbClr val="FFFFFF"/>
              </a:highlight>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182550"/>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D62828"/>
                </a:solidFill>
              </a:rPr>
              <a:t>Peer Observation: Definition and Advantages</a:t>
            </a:r>
            <a:endParaRPr sz="2400">
              <a:solidFill>
                <a:srgbClr val="D62828"/>
              </a:solidFill>
            </a:endParaRPr>
          </a:p>
        </p:txBody>
      </p:sp>
      <p:sp>
        <p:nvSpPr>
          <p:cNvPr id="134" name="Google Shape;134;p2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u="sng">
              <a:solidFill>
                <a:schemeClr val="hlink"/>
              </a:solidFill>
              <a:highlight>
                <a:srgbClr val="FFFFFF"/>
              </a:highlight>
              <a:latin typeface="Arial"/>
              <a:ea typeface="Arial"/>
              <a:cs typeface="Arial"/>
              <a:sym typeface="Arial"/>
              <a:hlinkClick r:id="rId3"/>
            </a:endParaRPr>
          </a:p>
          <a:p>
            <a:pPr marL="0" lvl="0" indent="0" algn="l" rtl="0">
              <a:spcBef>
                <a:spcPts val="0"/>
              </a:spcBef>
              <a:spcAft>
                <a:spcPts val="1600"/>
              </a:spcAft>
              <a:buNone/>
            </a:pPr>
            <a:endParaRPr/>
          </a:p>
        </p:txBody>
      </p:sp>
      <p:sp>
        <p:nvSpPr>
          <p:cNvPr id="135" name="Google Shape;135;p24"/>
          <p:cNvSpPr txBox="1"/>
          <p:nvPr/>
        </p:nvSpPr>
        <p:spPr>
          <a:xfrm>
            <a:off x="390300" y="756950"/>
            <a:ext cx="8363400" cy="42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1155CC"/>
                </a:solidFill>
                <a:latin typeface="Calibri"/>
                <a:ea typeface="Calibri"/>
                <a:cs typeface="Calibri"/>
                <a:sym typeface="Calibri"/>
                <a:hlinkClick r:id="rId3"/>
              </a:rPr>
              <a:t>https://www.teachingenglish.org.uk/article/peer-observation</a:t>
            </a:r>
            <a:endParaRPr sz="1200">
              <a:solidFill>
                <a:srgbClr val="1155CC"/>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In this introductory article to peer observation (British Council, 2010), Graham White defines peer observation and points out its benefits:</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Peer observation = observation of teachers by teachers</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Experienced with novice (mentoring)</a:t>
            </a:r>
            <a:endParaRPr sz="120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Novice observes and is observed</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Experienced with experienced</a:t>
            </a:r>
            <a:endParaRPr sz="1200">
              <a:solidFill>
                <a:schemeClr val="dk1"/>
              </a:solidFill>
              <a:latin typeface="Calibri"/>
              <a:ea typeface="Calibri"/>
              <a:cs typeface="Calibri"/>
              <a:sym typeface="Calibri"/>
            </a:endParaRPr>
          </a:p>
          <a:p>
            <a:pPr marL="1371600" lvl="2"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Reflect on teaching in a private, supportive environment</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Teacher development emphasized; </a:t>
            </a:r>
            <a:r>
              <a:rPr lang="en" sz="1200" b="1">
                <a:solidFill>
                  <a:schemeClr val="dk1"/>
                </a:solidFill>
                <a:latin typeface="Calibri"/>
                <a:ea typeface="Calibri"/>
                <a:cs typeface="Calibri"/>
                <a:sym typeface="Calibri"/>
              </a:rPr>
              <a:t>not evaluative</a:t>
            </a:r>
            <a:r>
              <a:rPr lang="en" sz="1200">
                <a:solidFill>
                  <a:schemeClr val="dk1"/>
                </a:solidFill>
                <a:latin typeface="Calibri"/>
                <a:ea typeface="Calibri"/>
                <a:cs typeface="Calibri"/>
                <a:sym typeface="Calibri"/>
              </a:rPr>
              <a:t>.  Institution remains uninvolved in outcomes of observation or issues discussed.</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Advantages for teachers:</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Opportunity to learn from each other in a non-threatening environment; atmosphere of trust; sharing ideas constructively to their mutual benefit (White, p. 3).</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Advantages for institutions:</a:t>
            </a:r>
            <a:endParaRPr sz="1200">
              <a:solidFill>
                <a:schemeClr val="dk1"/>
              </a:solidFill>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Powerful tool for nurturing good practice throughout an experienced staff; helps less experienced teachers improve their teaching skills and absorb the values of the institution (White, p. 4).</a:t>
            </a:r>
            <a:endParaRPr sz="1200">
              <a:solidFill>
                <a:schemeClr val="dk1"/>
              </a:solidFill>
              <a:latin typeface="Calibri"/>
              <a:ea typeface="Calibri"/>
              <a:cs typeface="Calibri"/>
              <a:sym typeface="Calibri"/>
            </a:endParaRPr>
          </a:p>
          <a:p>
            <a:pPr marL="0" lvl="0" indent="0" algn="l" rtl="0">
              <a:spcBef>
                <a:spcPts val="1000"/>
              </a:spcBef>
              <a:spcAft>
                <a:spcPts val="0"/>
              </a:spcAft>
              <a:buClr>
                <a:srgbClr val="000000"/>
              </a:buClr>
              <a:buSzPts val="1100"/>
              <a:buFont typeface="Arial"/>
              <a:buNone/>
            </a:pP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208150"/>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9900"/>
                </a:solidFill>
              </a:rPr>
              <a:t>Initiating Peer Observation Partnerships</a:t>
            </a:r>
            <a:endParaRPr sz="2400">
              <a:solidFill>
                <a:srgbClr val="FF9900"/>
              </a:solidFill>
            </a:endParaRPr>
          </a:p>
        </p:txBody>
      </p:sp>
      <p:sp>
        <p:nvSpPr>
          <p:cNvPr id="141" name="Google Shape;141;p25"/>
          <p:cNvSpPr txBox="1">
            <a:spLocks noGrp="1"/>
          </p:cNvSpPr>
          <p:nvPr>
            <p:ph type="body" idx="1"/>
          </p:nvPr>
        </p:nvSpPr>
        <p:spPr>
          <a:xfrm>
            <a:off x="311700" y="947475"/>
            <a:ext cx="8520600" cy="362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a:p>
            <a:pPr marL="914400" lvl="1" indent="-304800" algn="l" rtl="0">
              <a:lnSpc>
                <a:spcPct val="150000"/>
              </a:lnSpc>
              <a:spcBef>
                <a:spcPts val="1000"/>
              </a:spcBef>
              <a:spcAft>
                <a:spcPts val="0"/>
              </a:spcAft>
              <a:buSzPts val="1200"/>
              <a:buFont typeface="Calibri"/>
              <a:buChar char="○"/>
            </a:pPr>
            <a:r>
              <a:rPr lang="en" sz="1200">
                <a:latin typeface="Calibri"/>
                <a:ea typeface="Calibri"/>
                <a:cs typeface="Calibri"/>
                <a:sym typeface="Calibri"/>
              </a:rPr>
              <a:t>A cooperating teacher may suggest it to a student teacher (collegial development; not evaluative).</a:t>
            </a:r>
            <a:endParaRPr sz="1200">
              <a:latin typeface="Calibri"/>
              <a:ea typeface="Calibri"/>
              <a:cs typeface="Calibri"/>
              <a:sym typeface="Calibri"/>
            </a:endParaRPr>
          </a:p>
          <a:p>
            <a:pPr marL="914400" lvl="1" indent="-304800" algn="l" rtl="0">
              <a:lnSpc>
                <a:spcPct val="150000"/>
              </a:lnSpc>
              <a:spcBef>
                <a:spcPts val="0"/>
              </a:spcBef>
              <a:spcAft>
                <a:spcPts val="0"/>
              </a:spcAft>
              <a:buSzPts val="1200"/>
              <a:buFont typeface="Calibri"/>
              <a:buChar char="○"/>
            </a:pPr>
            <a:r>
              <a:rPr lang="en" sz="1200">
                <a:latin typeface="Calibri"/>
                <a:ea typeface="Calibri"/>
                <a:cs typeface="Calibri"/>
                <a:sym typeface="Calibri"/>
              </a:rPr>
              <a:t>Experienced with less experienced in-service teacher (mentoring--either may initiate)</a:t>
            </a:r>
            <a:endParaRPr sz="900">
              <a:latin typeface="Arial"/>
              <a:ea typeface="Arial"/>
              <a:cs typeface="Arial"/>
              <a:sym typeface="Arial"/>
            </a:endParaRPr>
          </a:p>
          <a:p>
            <a:pPr marL="914400" lvl="1" indent="-304800" algn="l" rtl="0">
              <a:lnSpc>
                <a:spcPct val="150000"/>
              </a:lnSpc>
              <a:spcBef>
                <a:spcPts val="0"/>
              </a:spcBef>
              <a:spcAft>
                <a:spcPts val="0"/>
              </a:spcAft>
              <a:buSzPts val="1200"/>
              <a:buFont typeface="Calibri"/>
              <a:buChar char="○"/>
            </a:pPr>
            <a:r>
              <a:rPr lang="en" sz="1200">
                <a:latin typeface="Calibri"/>
                <a:ea typeface="Calibri"/>
                <a:cs typeface="Calibri"/>
                <a:sym typeface="Calibri"/>
              </a:rPr>
              <a:t>Experienced teacher may ask an experienced colleague to observe--can break the ice and lead to opportunities for reciprocity.</a:t>
            </a:r>
            <a:endParaRPr sz="1200">
              <a:latin typeface="Calibri"/>
              <a:ea typeface="Calibri"/>
              <a:cs typeface="Calibri"/>
              <a:sym typeface="Calibri"/>
            </a:endParaRPr>
          </a:p>
          <a:p>
            <a:pPr marL="914400" lvl="1" indent="-304800" algn="l" rtl="0">
              <a:lnSpc>
                <a:spcPct val="150000"/>
              </a:lnSpc>
              <a:spcBef>
                <a:spcPts val="0"/>
              </a:spcBef>
              <a:spcAft>
                <a:spcPts val="0"/>
              </a:spcAft>
              <a:buSzPts val="1200"/>
              <a:buFont typeface="Calibri"/>
              <a:buChar char="○"/>
            </a:pPr>
            <a:r>
              <a:rPr lang="en" sz="1200">
                <a:latin typeface="Calibri"/>
                <a:ea typeface="Calibri"/>
                <a:cs typeface="Calibri"/>
                <a:sym typeface="Calibri"/>
              </a:rPr>
              <a:t>An experienced teacher may offer to observe colleague if the opportunity presents itself.</a:t>
            </a:r>
            <a:endParaRPr sz="1200">
              <a:latin typeface="Calibri"/>
              <a:ea typeface="Calibri"/>
              <a:cs typeface="Calibri"/>
              <a:sym typeface="Calibri"/>
            </a:endParaRPr>
          </a:p>
          <a:p>
            <a:pPr marL="914400" lvl="1" indent="-304800" algn="l" rtl="0">
              <a:lnSpc>
                <a:spcPct val="150000"/>
              </a:lnSpc>
              <a:spcBef>
                <a:spcPts val="0"/>
              </a:spcBef>
              <a:spcAft>
                <a:spcPts val="0"/>
              </a:spcAft>
              <a:buSzPts val="1200"/>
              <a:buFont typeface="Calibri"/>
              <a:buChar char="○"/>
            </a:pPr>
            <a:r>
              <a:rPr lang="en" sz="1200">
                <a:latin typeface="Calibri"/>
                <a:ea typeface="Calibri"/>
                <a:cs typeface="Calibri"/>
                <a:sym typeface="Calibri"/>
              </a:rPr>
              <a:t>Supervisors may implement partnerships amongst their teaching staff.</a:t>
            </a:r>
            <a:endParaRPr sz="1200">
              <a:latin typeface="Calibri"/>
              <a:ea typeface="Calibri"/>
              <a:cs typeface="Calibri"/>
              <a:sym typeface="Calibri"/>
            </a:endParaRPr>
          </a:p>
          <a:p>
            <a:pPr marL="914400" lvl="1" indent="-304800" algn="l" rtl="0">
              <a:lnSpc>
                <a:spcPct val="150000"/>
              </a:lnSpc>
              <a:spcBef>
                <a:spcPts val="0"/>
              </a:spcBef>
              <a:spcAft>
                <a:spcPts val="0"/>
              </a:spcAft>
              <a:buSzPts val="1200"/>
              <a:buFont typeface="Calibri"/>
              <a:buChar char="○"/>
            </a:pPr>
            <a:r>
              <a:rPr lang="en" sz="1200">
                <a:latin typeface="Calibri"/>
                <a:ea typeface="Calibri"/>
                <a:cs typeface="Calibri"/>
                <a:sym typeface="Calibri"/>
              </a:rPr>
              <a:t>One or more teachers may introduce the concept to colleagues and/or director.</a:t>
            </a:r>
            <a:endParaRPr sz="1200">
              <a:latin typeface="Calibri"/>
              <a:ea typeface="Calibri"/>
              <a:cs typeface="Calibri"/>
              <a:sym typeface="Calibri"/>
            </a:endParaRPr>
          </a:p>
          <a:p>
            <a:pPr marL="914400" lvl="0" indent="0" algn="l" rtl="0">
              <a:lnSpc>
                <a:spcPct val="150000"/>
              </a:lnSpc>
              <a:spcBef>
                <a:spcPts val="1000"/>
              </a:spcBef>
              <a:spcAft>
                <a:spcPts val="0"/>
              </a:spcAft>
              <a:buNone/>
            </a:pPr>
            <a:endParaRPr sz="1200">
              <a:latin typeface="Calibri"/>
              <a:ea typeface="Calibri"/>
              <a:cs typeface="Calibri"/>
              <a:sym typeface="Calibri"/>
            </a:endParaRPr>
          </a:p>
          <a:p>
            <a:pPr marL="457200" lvl="0" indent="-304800" algn="l" rtl="0">
              <a:lnSpc>
                <a:spcPct val="150000"/>
              </a:lnSpc>
              <a:spcBef>
                <a:spcPts val="0"/>
              </a:spcBef>
              <a:spcAft>
                <a:spcPts val="0"/>
              </a:spcAft>
              <a:buSzPts val="1200"/>
              <a:buFont typeface="Calibri"/>
              <a:buChar char="●"/>
            </a:pPr>
            <a:r>
              <a:rPr lang="en" sz="1200">
                <a:latin typeface="Calibri"/>
                <a:ea typeface="Calibri"/>
                <a:cs typeface="Calibri"/>
                <a:sym typeface="Calibri"/>
              </a:rPr>
              <a:t>Look for opportunities, and approach others </a:t>
            </a:r>
            <a:r>
              <a:rPr lang="en" sz="1200" b="1">
                <a:latin typeface="Calibri"/>
                <a:ea typeface="Calibri"/>
                <a:cs typeface="Calibri"/>
                <a:sym typeface="Calibri"/>
              </a:rPr>
              <a:t>naturally</a:t>
            </a:r>
            <a:r>
              <a:rPr lang="en" sz="1200">
                <a:latin typeface="Calibri"/>
                <a:ea typeface="Calibri"/>
                <a:cs typeface="Calibri"/>
                <a:sym typeface="Calibri"/>
              </a:rPr>
              <a:t>.  </a:t>
            </a:r>
            <a:r>
              <a:rPr lang="en" sz="1200" b="1">
                <a:latin typeface="Calibri"/>
                <a:ea typeface="Calibri"/>
                <a:cs typeface="Calibri"/>
                <a:sym typeface="Calibri"/>
              </a:rPr>
              <a:t>Put relationships above programs</a:t>
            </a:r>
            <a:r>
              <a:rPr lang="en" sz="1200">
                <a:latin typeface="Calibri"/>
                <a:ea typeface="Calibri"/>
                <a:cs typeface="Calibri"/>
                <a:sym typeface="Calibri"/>
              </a:rPr>
              <a:t>.</a:t>
            </a:r>
            <a:endParaRPr sz="1200">
              <a:latin typeface="Calibri"/>
              <a:ea typeface="Calibri"/>
              <a:cs typeface="Calibri"/>
              <a:sym typeface="Calibri"/>
            </a:endParaRPr>
          </a:p>
          <a:p>
            <a:pPr marL="914400" lvl="0" indent="0" algn="l" rtl="0">
              <a:lnSpc>
                <a:spcPct val="150000"/>
              </a:lnSpc>
              <a:spcBef>
                <a:spcPts val="1000"/>
              </a:spcBef>
              <a:spcAft>
                <a:spcPts val="0"/>
              </a:spcAft>
              <a:buNone/>
            </a:pPr>
            <a:endParaRPr sz="1200">
              <a:latin typeface="Calibri"/>
              <a:ea typeface="Calibri"/>
              <a:cs typeface="Calibri"/>
              <a:sym typeface="Calibri"/>
            </a:endParaRPr>
          </a:p>
          <a:p>
            <a:pPr marL="457200" lvl="0" indent="-114300" algn="l" rtl="0">
              <a:spcBef>
                <a:spcPts val="1000"/>
              </a:spcBef>
              <a:spcAft>
                <a:spcPts val="0"/>
              </a:spcAft>
              <a:buNone/>
            </a:pPr>
            <a:endParaRPr sz="900">
              <a:latin typeface="Arial"/>
              <a:ea typeface="Arial"/>
              <a:cs typeface="Arial"/>
              <a:sym typeface="Arial"/>
            </a:endParaRPr>
          </a:p>
          <a:p>
            <a:pPr marL="457200" lvl="0" indent="-114300" algn="l" rtl="0">
              <a:spcBef>
                <a:spcPts val="0"/>
              </a:spcBef>
              <a:spcAft>
                <a:spcPts val="0"/>
              </a:spcAft>
              <a:buClr>
                <a:schemeClr val="dk1"/>
              </a:buClr>
              <a:buSzPts val="1100"/>
              <a:buFont typeface="Arial"/>
              <a:buNone/>
            </a:pPr>
            <a:endParaRPr sz="900">
              <a:latin typeface="Arial"/>
              <a:ea typeface="Arial"/>
              <a:cs typeface="Arial"/>
              <a:sym typeface="Arial"/>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199675"/>
            <a:ext cx="8520600" cy="48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6AA84F"/>
                </a:solidFill>
              </a:rPr>
              <a:t>Sample Email: Invitation to Observe</a:t>
            </a:r>
            <a:endParaRPr sz="2400">
              <a:solidFill>
                <a:srgbClr val="6AA84F"/>
              </a:solidFill>
            </a:endParaRPr>
          </a:p>
        </p:txBody>
      </p:sp>
      <p:sp>
        <p:nvSpPr>
          <p:cNvPr id="147" name="Google Shape;147;p26"/>
          <p:cNvSpPr txBox="1">
            <a:spLocks noGrp="1"/>
          </p:cNvSpPr>
          <p:nvPr>
            <p:ph type="body" idx="1"/>
          </p:nvPr>
        </p:nvSpPr>
        <p:spPr>
          <a:xfrm>
            <a:off x="311700" y="727525"/>
            <a:ext cx="8520600" cy="428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8" name="Google Shape;148;p26"/>
          <p:cNvPicPr preferRelativeResize="0"/>
          <p:nvPr/>
        </p:nvPicPr>
        <p:blipFill>
          <a:blip r:embed="rId3">
            <a:alphaModFix/>
          </a:blip>
          <a:stretch>
            <a:fillRect/>
          </a:stretch>
        </p:blipFill>
        <p:spPr>
          <a:xfrm>
            <a:off x="311695" y="748675"/>
            <a:ext cx="4563431" cy="42384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67675" y="67675"/>
            <a:ext cx="8992800" cy="719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200">
                <a:solidFill>
                  <a:srgbClr val="1155CC"/>
                </a:solidFill>
              </a:rPr>
              <a:t>Guiding principles for pre-observation, observation, and post-observation</a:t>
            </a:r>
            <a:endParaRPr sz="2200">
              <a:solidFill>
                <a:srgbClr val="1155CC"/>
              </a:solidFill>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 sz="900">
                <a:latin typeface="Arial"/>
                <a:ea typeface="Arial"/>
                <a:cs typeface="Arial"/>
                <a:sym typeface="Arial"/>
              </a:rPr>
              <a:t>drawn from White (2010), Stillwell (2017), and VASSP Project Services (n.d.)</a:t>
            </a:r>
            <a:endParaRPr sz="900">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endParaRPr sz="1100" b="1">
              <a:latin typeface="Arial"/>
              <a:ea typeface="Arial"/>
              <a:cs typeface="Arial"/>
              <a:sym typeface="Arial"/>
            </a:endParaRPr>
          </a:p>
          <a:p>
            <a:pPr marL="0" lvl="0" indent="0" algn="ctr" rtl="0">
              <a:lnSpc>
                <a:spcPct val="115000"/>
              </a:lnSpc>
              <a:spcBef>
                <a:spcPts val="0"/>
              </a:spcBef>
              <a:spcAft>
                <a:spcPts val="0"/>
              </a:spcAft>
              <a:buClr>
                <a:schemeClr val="dk1"/>
              </a:buClr>
              <a:buSzPts val="1100"/>
              <a:buFont typeface="Arial"/>
              <a:buNone/>
            </a:pPr>
            <a:r>
              <a:rPr lang="en" sz="1100" b="1">
                <a:latin typeface="Arial"/>
                <a:ea typeface="Arial"/>
                <a:cs typeface="Arial"/>
                <a:sym typeface="Arial"/>
              </a:rPr>
              <a:t> </a:t>
            </a:r>
            <a:endParaRPr sz="1100" b="1">
              <a:latin typeface="Arial"/>
              <a:ea typeface="Arial"/>
              <a:cs typeface="Arial"/>
              <a:sym typeface="Arial"/>
            </a:endParaRPr>
          </a:p>
          <a:p>
            <a:pPr marL="0" lvl="0" indent="0" algn="l" rtl="0">
              <a:spcBef>
                <a:spcPts val="0"/>
              </a:spcBef>
              <a:spcAft>
                <a:spcPts val="0"/>
              </a:spcAft>
              <a:buNone/>
            </a:pPr>
            <a:endParaRPr sz="1100" b="1">
              <a:latin typeface="Arial"/>
              <a:ea typeface="Arial"/>
              <a:cs typeface="Arial"/>
              <a:sym typeface="Arial"/>
            </a:endParaRPr>
          </a:p>
        </p:txBody>
      </p:sp>
      <p:sp>
        <p:nvSpPr>
          <p:cNvPr id="154" name="Google Shape;154;p27"/>
          <p:cNvSpPr txBox="1">
            <a:spLocks noGrp="1"/>
          </p:cNvSpPr>
          <p:nvPr>
            <p:ph type="body" idx="1"/>
          </p:nvPr>
        </p:nvSpPr>
        <p:spPr>
          <a:xfrm>
            <a:off x="311700" y="862900"/>
            <a:ext cx="8520600" cy="4224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4A86E8"/>
              </a:buClr>
              <a:buSzPts val="1400"/>
              <a:buFont typeface="Arial"/>
              <a:buAutoNum type="romanUcPeriod"/>
            </a:pPr>
            <a:r>
              <a:rPr lang="en" sz="1400" b="1">
                <a:solidFill>
                  <a:srgbClr val="4A86E8"/>
                </a:solidFill>
                <a:latin typeface="Arial"/>
                <a:ea typeface="Arial"/>
                <a:cs typeface="Arial"/>
                <a:sym typeface="Arial"/>
              </a:rPr>
              <a:t>Pre-observation stage: Setting the stage</a:t>
            </a:r>
            <a:endParaRPr sz="1400" b="1">
              <a:solidFill>
                <a:srgbClr val="4A86E8"/>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 </a:t>
            </a:r>
            <a:endParaRPr sz="90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 sz="900">
                <a:latin typeface="Arial"/>
                <a:ea typeface="Arial"/>
                <a:cs typeface="Arial"/>
                <a:sym typeface="Arial"/>
              </a:rPr>
              <a:t>●</a:t>
            </a:r>
            <a:r>
              <a:rPr lang="en" sz="1100">
                <a:latin typeface="Arial"/>
                <a:ea typeface="Arial"/>
                <a:cs typeface="Arial"/>
                <a:sym typeface="Arial"/>
              </a:rPr>
              <a:t> Consider the match; both observed and observer should have input.</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Build trust and show engagement (both parties) through listening skills, body language.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Choose a focus (observed should take the lead, may need help to define); </a:t>
            </a:r>
            <a:r>
              <a:rPr lang="en" sz="1100" b="1">
                <a:latin typeface="Arial"/>
                <a:ea typeface="Arial"/>
                <a:cs typeface="Arial"/>
                <a:sym typeface="Arial"/>
              </a:rPr>
              <a:t>a specific focus question/-s</a:t>
            </a:r>
            <a:r>
              <a:rPr lang="en" sz="1100">
                <a:latin typeface="Arial"/>
                <a:ea typeface="Arial"/>
                <a:cs typeface="Arial"/>
                <a:sym typeface="Arial"/>
              </a:rPr>
              <a:t> can guide.</a:t>
            </a:r>
            <a:endParaRPr sz="1100">
              <a:latin typeface="Arial"/>
              <a:ea typeface="Arial"/>
              <a:cs typeface="Arial"/>
              <a:sym typeface="Arial"/>
            </a:endParaRPr>
          </a:p>
          <a:p>
            <a:pPr marL="0" lvl="0" indent="457200" algn="l" rtl="0">
              <a:lnSpc>
                <a:spcPct val="115000"/>
              </a:lnSpc>
              <a:spcBef>
                <a:spcPts val="100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Provide observer with background info. regarding the class, overview and goals of the lesson, anticipated problems, etc.</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457200" algn="l" rtl="0">
              <a:lnSpc>
                <a:spcPct val="115000"/>
              </a:lnSpc>
              <a:spcBef>
                <a:spcPts val="0"/>
              </a:spcBef>
              <a:spcAft>
                <a:spcPts val="0"/>
              </a:spcAft>
              <a:buNone/>
            </a:pPr>
            <a:r>
              <a:rPr lang="en" sz="900">
                <a:latin typeface="Arial"/>
                <a:ea typeface="Arial"/>
                <a:cs typeface="Arial"/>
                <a:sym typeface="Arial"/>
              </a:rPr>
              <a:t>● </a:t>
            </a:r>
            <a:r>
              <a:rPr lang="en" sz="1100">
                <a:latin typeface="Arial"/>
                <a:ea typeface="Arial"/>
                <a:cs typeface="Arial"/>
                <a:sym typeface="Arial"/>
              </a:rPr>
              <a:t>Decide whether to introduce observer to class and whether observer will intervene at any point.</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Determine means of data collection:  Notes? Video? Audio?</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Agree on confidentiality (observation is formative, not summative).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457200" algn="l" rtl="0">
              <a:lnSpc>
                <a:spcPct val="115000"/>
              </a:lnSpc>
              <a:spcBef>
                <a:spcPts val="0"/>
              </a:spcBef>
              <a:spcAft>
                <a:spcPts val="0"/>
              </a:spcAft>
              <a:buNone/>
            </a:pPr>
            <a:r>
              <a:rPr lang="en" sz="900">
                <a:latin typeface="Arial"/>
                <a:ea typeface="Arial"/>
                <a:cs typeface="Arial"/>
                <a:sym typeface="Arial"/>
              </a:rPr>
              <a:t>● </a:t>
            </a:r>
            <a:r>
              <a:rPr lang="en" sz="1100">
                <a:latin typeface="Arial"/>
                <a:ea typeface="Arial"/>
                <a:cs typeface="Arial"/>
                <a:sym typeface="Arial"/>
              </a:rPr>
              <a:t>Decide how you will end the observation.  Agree to reserve feedback comments for post-observation conference.</a:t>
            </a:r>
            <a:endParaRPr sz="1100">
              <a:latin typeface="Arial"/>
              <a:ea typeface="Arial"/>
              <a:cs typeface="Arial"/>
              <a:sym typeface="Arial"/>
            </a:endParaRPr>
          </a:p>
          <a:p>
            <a:pPr marL="0" lvl="0" indent="457200" algn="l" rtl="0">
              <a:lnSpc>
                <a:spcPct val="115000"/>
              </a:lnSpc>
              <a:spcBef>
                <a:spcPts val="0"/>
              </a:spcBef>
              <a:spcAft>
                <a:spcPts val="0"/>
              </a:spcAft>
              <a:buNone/>
            </a:pPr>
            <a:endParaRPr sz="1100">
              <a:latin typeface="Arial"/>
              <a:ea typeface="Arial"/>
              <a:cs typeface="Arial"/>
              <a:sym typeface="Arial"/>
            </a:endParaRPr>
          </a:p>
          <a:p>
            <a:pPr marL="0" lvl="0" indent="457200" algn="l" rtl="0">
              <a:spcBef>
                <a:spcPts val="0"/>
              </a:spcBef>
              <a:spcAft>
                <a:spcPts val="0"/>
              </a:spcAft>
              <a:buNone/>
            </a:pPr>
            <a:r>
              <a:rPr lang="en" sz="900">
                <a:latin typeface="Arial"/>
                <a:ea typeface="Arial"/>
                <a:cs typeface="Arial"/>
                <a:sym typeface="Arial"/>
              </a:rPr>
              <a:t>● </a:t>
            </a:r>
            <a:r>
              <a:rPr lang="en" sz="1100">
                <a:latin typeface="Arial"/>
                <a:ea typeface="Arial"/>
                <a:cs typeface="Arial"/>
                <a:sym typeface="Arial"/>
              </a:rPr>
              <a:t>Determine specifics: date, time, place, position in room, etc. </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457200" algn="l" rtl="0">
              <a:lnSpc>
                <a:spcPct val="115000"/>
              </a:lnSpc>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Establish time and place for post-observation conference.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15000"/>
              </a:lnSpc>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445025"/>
            <a:ext cx="8520600" cy="387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a:solidFill>
                  <a:srgbClr val="4A86E8"/>
                </a:solidFill>
                <a:latin typeface="Arial"/>
                <a:ea typeface="Arial"/>
                <a:cs typeface="Arial"/>
                <a:sym typeface="Arial"/>
              </a:rPr>
              <a:t>II.  Observation stage: Instruction in action</a:t>
            </a:r>
            <a:endParaRPr sz="1600" b="1">
              <a:solidFill>
                <a:srgbClr val="4A86E8"/>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600" b="1">
              <a:solidFill>
                <a:srgbClr val="1155CC"/>
              </a:solidFill>
              <a:latin typeface="Arial"/>
              <a:ea typeface="Arial"/>
              <a:cs typeface="Arial"/>
              <a:sym typeface="Arial"/>
            </a:endParaRPr>
          </a:p>
        </p:txBody>
      </p:sp>
      <p:sp>
        <p:nvSpPr>
          <p:cNvPr id="160" name="Google Shape;160;p2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28575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Observer arrive early, minimize intrusion into the class, sit in unobtrusive spot.</a:t>
            </a:r>
            <a:endParaRPr sz="1100">
              <a:latin typeface="Arial"/>
              <a:ea typeface="Arial"/>
              <a:cs typeface="Arial"/>
              <a:sym typeface="Arial"/>
            </a:endParaRPr>
          </a:p>
          <a:p>
            <a:pPr marL="0" lvl="0" indent="28575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28575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Carry out lesson as naturally as possible.  Stay flexible if things don’t go entirely as planned.</a:t>
            </a:r>
            <a:endParaRPr sz="1100">
              <a:latin typeface="Arial"/>
              <a:ea typeface="Arial"/>
              <a:cs typeface="Arial"/>
              <a:sym typeface="Arial"/>
            </a:endParaRPr>
          </a:p>
          <a:p>
            <a:pPr marL="0" lvl="0" indent="28575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285750" algn="l" rtl="0">
              <a:spcBef>
                <a:spcPts val="0"/>
              </a:spcBef>
              <a:spcAft>
                <a:spcPts val="0"/>
              </a:spcAft>
              <a:buNone/>
            </a:pPr>
            <a:r>
              <a:rPr lang="en" sz="900">
                <a:latin typeface="Arial"/>
                <a:ea typeface="Arial"/>
                <a:cs typeface="Arial"/>
                <a:sym typeface="Arial"/>
              </a:rPr>
              <a:t>● </a:t>
            </a:r>
            <a:r>
              <a:rPr lang="en" sz="1100">
                <a:latin typeface="Arial"/>
                <a:ea typeface="Arial"/>
                <a:cs typeface="Arial"/>
                <a:sym typeface="Arial"/>
              </a:rPr>
              <a:t>Observe with specific feedback in mind (remember the focus).</a:t>
            </a:r>
            <a:endParaRPr sz="1100">
              <a:latin typeface="Arial"/>
              <a:ea typeface="Arial"/>
              <a:cs typeface="Arial"/>
              <a:sym typeface="Arial"/>
            </a:endParaRPr>
          </a:p>
          <a:p>
            <a:pPr marL="0" lvl="0" indent="285750" algn="l" rtl="0">
              <a:spcBef>
                <a:spcPts val="0"/>
              </a:spcBef>
              <a:spcAft>
                <a:spcPts val="0"/>
              </a:spcAft>
              <a:buNone/>
            </a:pPr>
            <a:endParaRPr sz="1100">
              <a:latin typeface="Arial"/>
              <a:ea typeface="Arial"/>
              <a:cs typeface="Arial"/>
              <a:sym typeface="Arial"/>
            </a:endParaRPr>
          </a:p>
          <a:p>
            <a:pPr marL="0" lvl="0" indent="28575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Both parties keep in mind this is FORMATIVE; maintain collegial stance.</a:t>
            </a:r>
            <a:endParaRPr sz="1100">
              <a:latin typeface="Arial"/>
              <a:ea typeface="Arial"/>
              <a:cs typeface="Arial"/>
              <a:sym typeface="Arial"/>
            </a:endParaRPr>
          </a:p>
          <a:p>
            <a:pPr marL="0" lvl="0" indent="28575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28575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At the end, remember to save comments for the agreed-on follow-up meeting.</a:t>
            </a:r>
            <a:endParaRPr sz="11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345600" y="131475"/>
            <a:ext cx="8520600" cy="35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a:solidFill>
                  <a:srgbClr val="4A86E8"/>
                </a:solidFill>
                <a:latin typeface="Arial"/>
                <a:ea typeface="Arial"/>
                <a:cs typeface="Arial"/>
                <a:sym typeface="Arial"/>
              </a:rPr>
              <a:t>III.  Post-observation stage: The feedback meeting</a:t>
            </a:r>
            <a:endParaRPr>
              <a:solidFill>
                <a:srgbClr val="4A86E8"/>
              </a:solidFill>
            </a:endParaRPr>
          </a:p>
        </p:txBody>
      </p:sp>
      <p:sp>
        <p:nvSpPr>
          <p:cNvPr id="166" name="Google Shape;166;p29"/>
          <p:cNvSpPr txBox="1">
            <a:spLocks noGrp="1"/>
          </p:cNvSpPr>
          <p:nvPr>
            <p:ph type="body" idx="1"/>
          </p:nvPr>
        </p:nvSpPr>
        <p:spPr>
          <a:xfrm>
            <a:off x="311700" y="486675"/>
            <a:ext cx="8520600" cy="4550400"/>
          </a:xfrm>
          <a:prstGeom prst="rect">
            <a:avLst/>
          </a:prstGeom>
        </p:spPr>
        <p:txBody>
          <a:bodyPr spcFirstLastPara="1" wrap="square" lIns="91425" tIns="91425" rIns="91425" bIns="91425" anchor="t" anchorCtr="0">
            <a:noAutofit/>
          </a:bodyPr>
          <a:lstStyle/>
          <a:p>
            <a:pPr marL="0" lvl="0" indent="342900" algn="l" rtl="0">
              <a:spcBef>
                <a:spcPts val="0"/>
              </a:spcBef>
              <a:spcAft>
                <a:spcPts val="0"/>
              </a:spcAft>
              <a:buClr>
                <a:schemeClr val="dk1"/>
              </a:buClr>
              <a:buSzPts val="1100"/>
              <a:buFont typeface="Arial"/>
              <a:buNone/>
            </a:pPr>
            <a:r>
              <a:rPr lang="en" sz="1200" u="sng">
                <a:latin typeface="Arial"/>
                <a:ea typeface="Arial"/>
                <a:cs typeface="Arial"/>
                <a:sym typeface="Arial"/>
              </a:rPr>
              <a:t>For the observ</a:t>
            </a:r>
            <a:r>
              <a:rPr lang="en" sz="1200" b="1" u="sng">
                <a:latin typeface="Arial"/>
                <a:ea typeface="Arial"/>
                <a:cs typeface="Arial"/>
                <a:sym typeface="Arial"/>
              </a:rPr>
              <a:t>er</a:t>
            </a:r>
            <a:r>
              <a:rPr lang="en" sz="1200">
                <a:latin typeface="Arial"/>
                <a:ea typeface="Arial"/>
                <a:cs typeface="Arial"/>
                <a:sym typeface="Arial"/>
              </a:rPr>
              <a:t>:</a:t>
            </a: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457200" lvl="0" indent="-1143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Remember body language.</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Think about the impact of what you say; choose words carefully.</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Focus on the content, not the person.</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A good place to start is with the observed teacher’s experience.  “How do you feel it went?”</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Don’t make many value statements (good, bad, etc.); don’t deny the observed the agency to arrive at own conclusions.</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Keep comments and questions descriptive rather than evaluative, but do affirm what went well.</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Guide the reflection with statements like “I noticed on two occasions…. Tell me about that.”</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Check that your observations are accurate.  “It appeared that…. Would you agree?”</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Let the observed talk a lot; keep it conversational and “student” centered; avoid sounding like the expert. </a:t>
            </a: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endParaRPr sz="1100">
              <a:latin typeface="Arial"/>
              <a:ea typeface="Arial"/>
              <a:cs typeface="Arial"/>
              <a:sym typeface="Arial"/>
            </a:endParaRPr>
          </a:p>
          <a:p>
            <a:pPr marL="457200" lvl="0" indent="-11430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Help observed prioritize areas of improvement; avoid a laundry list.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285750" algn="l" rtl="0">
              <a:spcBef>
                <a:spcPts val="0"/>
              </a:spcBef>
              <a:spcAft>
                <a:spcPts val="0"/>
              </a:spcAft>
              <a:buClr>
                <a:schemeClr val="dk1"/>
              </a:buClr>
              <a:buSzPts val="1100"/>
              <a:buFont typeface="Arial"/>
              <a:buNone/>
            </a:pPr>
            <a:r>
              <a:rPr lang="en" sz="1000" i="1">
                <a:latin typeface="Arial"/>
                <a:ea typeface="Arial"/>
                <a:cs typeface="Arial"/>
                <a:sym typeface="Arial"/>
              </a:rPr>
              <a:t>(For more on the nuances of communicating feedback, refer to Stillwell’s webinar (2017).</a:t>
            </a:r>
            <a:endParaRPr sz="1000" i="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34290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309675"/>
            <a:ext cx="8520600" cy="44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a:solidFill>
                  <a:srgbClr val="4A86E8"/>
                </a:solidFill>
                <a:latin typeface="Arial"/>
                <a:ea typeface="Arial"/>
                <a:cs typeface="Arial"/>
                <a:sym typeface="Arial"/>
              </a:rPr>
              <a:t>Post-observation stage, cont.</a:t>
            </a:r>
            <a:endParaRPr>
              <a:solidFill>
                <a:srgbClr val="4A86E8"/>
              </a:solidFill>
            </a:endParaRPr>
          </a:p>
          <a:p>
            <a:pPr marL="0" lvl="0" indent="0" algn="l" rtl="0">
              <a:lnSpc>
                <a:spcPct val="115000"/>
              </a:lnSpc>
              <a:spcBef>
                <a:spcPts val="0"/>
              </a:spcBef>
              <a:spcAft>
                <a:spcPts val="0"/>
              </a:spcAft>
              <a:buClr>
                <a:schemeClr val="dk1"/>
              </a:buClr>
              <a:buSzPts val="1100"/>
              <a:buFont typeface="Arial"/>
              <a:buNone/>
            </a:pPr>
            <a:endParaRPr sz="1600" b="1">
              <a:solidFill>
                <a:srgbClr val="8E7CC3"/>
              </a:solidFill>
              <a:latin typeface="Arial"/>
              <a:ea typeface="Arial"/>
              <a:cs typeface="Arial"/>
              <a:sym typeface="Arial"/>
            </a:endParaRPr>
          </a:p>
        </p:txBody>
      </p:sp>
      <p:sp>
        <p:nvSpPr>
          <p:cNvPr id="172" name="Google Shape;172;p30"/>
          <p:cNvSpPr txBox="1">
            <a:spLocks noGrp="1"/>
          </p:cNvSpPr>
          <p:nvPr>
            <p:ph type="body" idx="1"/>
          </p:nvPr>
        </p:nvSpPr>
        <p:spPr>
          <a:xfrm>
            <a:off x="311700" y="803675"/>
            <a:ext cx="8520600" cy="417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latin typeface="Arial"/>
                <a:ea typeface="Arial"/>
                <a:cs typeface="Arial"/>
                <a:sym typeface="Arial"/>
              </a:rPr>
              <a:t>For the observ</a:t>
            </a:r>
            <a:r>
              <a:rPr lang="en" sz="1200" b="1" u="sng">
                <a:latin typeface="Arial"/>
                <a:ea typeface="Arial"/>
                <a:cs typeface="Arial"/>
                <a:sym typeface="Arial"/>
              </a:rPr>
              <a:t>ed</a:t>
            </a:r>
            <a:r>
              <a:rPr lang="en" sz="1200">
                <a:latin typeface="Arial"/>
                <a:ea typeface="Arial"/>
                <a:cs typeface="Arial"/>
                <a:sym typeface="Arial"/>
              </a:rPr>
              <a:t>:</a:t>
            </a: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Focus on the content, not the person.</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Remember body language and staying engaged.</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Actively participate in reflection and discussion; keep it conversational.</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a:t>
            </a:r>
            <a:r>
              <a:rPr lang="en" sz="1100">
                <a:latin typeface="Arial"/>
                <a:ea typeface="Arial"/>
                <a:cs typeface="Arial"/>
                <a:sym typeface="Arial"/>
              </a:rPr>
              <a:t>Take the lead in identifying action points and make a plan to carry them out.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Ask for clarification if needed.  “What I hear you saying is…. Is this correct?”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A criticism many not be reality, but the perception can be acknowledged and addressed.</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Avoid defending; welcome suggestions; see the session as professional learning.</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200" u="sng">
                <a:latin typeface="Arial"/>
                <a:ea typeface="Arial"/>
                <a:cs typeface="Arial"/>
                <a:sym typeface="Arial"/>
              </a:rPr>
              <a:t>For both</a:t>
            </a:r>
            <a:r>
              <a:rPr lang="en" sz="1200">
                <a:latin typeface="Arial"/>
                <a:ea typeface="Arial"/>
                <a:cs typeface="Arial"/>
                <a:sym typeface="Arial"/>
              </a:rPr>
              <a:t>:</a:t>
            </a:r>
            <a:endParaRPr sz="12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sz="900">
                <a:latin typeface="Arial"/>
                <a:ea typeface="Arial"/>
                <a:cs typeface="Arial"/>
                <a:sym typeface="Arial"/>
              </a:rPr>
              <a:t>● </a:t>
            </a:r>
            <a:r>
              <a:rPr lang="en" sz="1100">
                <a:latin typeface="Arial"/>
                <a:ea typeface="Arial"/>
                <a:cs typeface="Arial"/>
                <a:sym typeface="Arial"/>
              </a:rPr>
              <a:t>Consider means of ongoing reflection: follow-up observation? Further discussion?  Other means?</a:t>
            </a:r>
            <a:endParaRPr sz="1100">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D62828"/>
                </a:solidFill>
              </a:rPr>
              <a:t>Video: </a:t>
            </a:r>
            <a:r>
              <a:rPr lang="en" sz="2400" i="1">
                <a:solidFill>
                  <a:srgbClr val="D62828"/>
                </a:solidFill>
              </a:rPr>
              <a:t>From Teacher to Trainer and Beyond</a:t>
            </a:r>
            <a:endParaRPr sz="2400">
              <a:solidFill>
                <a:srgbClr val="D62828"/>
              </a:solidFill>
            </a:endParaRPr>
          </a:p>
        </p:txBody>
      </p:sp>
      <p:sp>
        <p:nvSpPr>
          <p:cNvPr id="178" name="Google Shape;178;p3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1155CC"/>
                </a:solidFill>
                <a:highlight>
                  <a:srgbClr val="FFFFFF"/>
                </a:highlight>
                <a:latin typeface="Calibri"/>
                <a:ea typeface="Calibri"/>
                <a:cs typeface="Calibri"/>
                <a:sym typeface="Calibri"/>
                <a:hlinkClick r:id="rId3"/>
              </a:rPr>
              <a:t>https://www.youtube.com/watch?time_continue=1980&amp;v=oouhRbC_icI </a:t>
            </a:r>
            <a:endParaRPr/>
          </a:p>
          <a:p>
            <a:pPr marL="0" lvl="0" indent="0" algn="l" rtl="0">
              <a:spcBef>
                <a:spcPts val="1600"/>
              </a:spcBef>
              <a:spcAft>
                <a:spcPts val="0"/>
              </a:spcAft>
              <a:buNone/>
            </a:pPr>
            <a:r>
              <a:rPr lang="en" sz="1200">
                <a:latin typeface="Calibri"/>
                <a:ea typeface="Calibri"/>
                <a:cs typeface="Calibri"/>
                <a:sym typeface="Calibri"/>
              </a:rPr>
              <a:t>Now that we have covered the theoretical basis for peer observation and feedback, considered what it is and is not, noted advantages, and reviewed guiding principles, let’s observe this video clip (Cambridge English Trainer Framework, 2016) of a post-lesson discussion between two teachers (here, a teacher and trainer). Consider:</a:t>
            </a:r>
            <a:endParaRPr sz="1200" b="1">
              <a:latin typeface="Calibri"/>
              <a:ea typeface="Calibri"/>
              <a:cs typeface="Calibri"/>
              <a:sym typeface="Calibri"/>
            </a:endParaRPr>
          </a:p>
          <a:p>
            <a:pPr marL="457200" lvl="0" indent="-304800" algn="l" rtl="0">
              <a:lnSpc>
                <a:spcPct val="150000"/>
              </a:lnSpc>
              <a:spcBef>
                <a:spcPts val="1600"/>
              </a:spcBef>
              <a:spcAft>
                <a:spcPts val="0"/>
              </a:spcAft>
              <a:buSzPts val="1200"/>
              <a:buFont typeface="Calibri"/>
              <a:buAutoNum type="arabicPeriod"/>
            </a:pPr>
            <a:r>
              <a:rPr lang="en" sz="1200" b="1">
                <a:latin typeface="Calibri"/>
                <a:ea typeface="Calibri"/>
                <a:cs typeface="Calibri"/>
                <a:sym typeface="Calibri"/>
              </a:rPr>
              <a:t>Who suggests the action points?</a:t>
            </a:r>
            <a:endParaRPr sz="1200" b="1">
              <a:latin typeface="Calibri"/>
              <a:ea typeface="Calibri"/>
              <a:cs typeface="Calibri"/>
              <a:sym typeface="Calibri"/>
            </a:endParaRPr>
          </a:p>
          <a:p>
            <a:pPr marL="457200" lvl="0" indent="-304800" algn="l" rtl="0">
              <a:lnSpc>
                <a:spcPct val="150000"/>
              </a:lnSpc>
              <a:spcBef>
                <a:spcPts val="0"/>
              </a:spcBef>
              <a:spcAft>
                <a:spcPts val="0"/>
              </a:spcAft>
              <a:buSzPts val="1200"/>
              <a:buFont typeface="Calibri"/>
              <a:buAutoNum type="arabicPeriod"/>
            </a:pPr>
            <a:r>
              <a:rPr lang="en" sz="1200" b="1">
                <a:latin typeface="Calibri"/>
                <a:ea typeface="Calibri"/>
                <a:cs typeface="Calibri"/>
                <a:sym typeface="Calibri"/>
              </a:rPr>
              <a:t>What do you notice about the relationship between teacher and trainer?</a:t>
            </a:r>
            <a:endParaRPr sz="1200" b="1">
              <a:latin typeface="Calibri"/>
              <a:ea typeface="Calibri"/>
              <a:cs typeface="Calibri"/>
              <a:sym typeface="Calibri"/>
            </a:endParaRPr>
          </a:p>
          <a:p>
            <a:pPr marL="0" lvl="0" indent="457200" algn="l" rtl="0">
              <a:spcBef>
                <a:spcPts val="1600"/>
              </a:spcBef>
              <a:spcAft>
                <a:spcPts val="0"/>
              </a:spcAft>
              <a:buNone/>
            </a:pPr>
            <a:r>
              <a:rPr lang="en" sz="1200">
                <a:latin typeface="Calibri"/>
                <a:ea typeface="Calibri"/>
                <a:cs typeface="Calibri"/>
                <a:sym typeface="Calibri"/>
              </a:rPr>
              <a:t>(Instead of a chat box, weigh in with your own responses aloud). </a:t>
            </a:r>
            <a:endParaRPr sz="1200">
              <a:latin typeface="Calibri"/>
              <a:ea typeface="Calibri"/>
              <a:cs typeface="Calibri"/>
              <a:sym typeface="Calibri"/>
            </a:endParaRPr>
          </a:p>
          <a:p>
            <a:pPr marL="0" lvl="0" indent="457200" algn="l" rtl="0">
              <a:spcBef>
                <a:spcPts val="1600"/>
              </a:spcBef>
              <a:spcAft>
                <a:spcPts val="0"/>
              </a:spcAft>
              <a:buNone/>
            </a:pPr>
            <a:endParaRPr sz="1200">
              <a:latin typeface="Calibri"/>
              <a:ea typeface="Calibri"/>
              <a:cs typeface="Calibri"/>
              <a:sym typeface="Calibri"/>
            </a:endParaRPr>
          </a:p>
          <a:p>
            <a:pPr marL="0" lvl="0" indent="0" algn="l" rtl="0">
              <a:spcBef>
                <a:spcPts val="1600"/>
              </a:spcBef>
              <a:spcAft>
                <a:spcPts val="0"/>
              </a:spcAft>
              <a:buNone/>
            </a:pPr>
            <a:r>
              <a:rPr lang="en" sz="1200" i="1">
                <a:solidFill>
                  <a:srgbClr val="FF0000"/>
                </a:solidFill>
                <a:latin typeface="Calibri"/>
                <a:ea typeface="Calibri"/>
                <a:cs typeface="Calibri"/>
                <a:sym typeface="Calibri"/>
              </a:rPr>
              <a:t>Note: For the purpose of this presentation, watch only 33:00-36:07.</a:t>
            </a:r>
            <a:endParaRPr sz="1200" i="1" u="sng">
              <a:solidFill>
                <a:srgbClr val="FF0000"/>
              </a:solidFill>
              <a:highlight>
                <a:schemeClr val="lt1"/>
              </a:highlight>
              <a:latin typeface="Calibri"/>
              <a:ea typeface="Calibri"/>
              <a:cs typeface="Calibri"/>
              <a:sym typeface="Calibri"/>
              <a:hlinkClick r:id="rId3"/>
            </a:endParaRPr>
          </a:p>
          <a:p>
            <a:pPr marL="0" lvl="0" indent="0" algn="l" rtl="0">
              <a:spcBef>
                <a:spcPts val="1600"/>
              </a:spcBef>
              <a:spcAft>
                <a:spcPts val="0"/>
              </a:spcAft>
              <a:buNone/>
            </a:pPr>
            <a:endParaRPr sz="1200">
              <a:latin typeface="Calibri"/>
              <a:ea typeface="Calibri"/>
              <a:cs typeface="Calibri"/>
              <a:sym typeface="Calibri"/>
            </a:endParaRPr>
          </a:p>
          <a:p>
            <a:pPr marL="0" lvl="0" indent="0" algn="l" rtl="0">
              <a:spcBef>
                <a:spcPts val="1600"/>
              </a:spcBef>
              <a:spcAft>
                <a:spcPts val="1600"/>
              </a:spcAft>
              <a:buNone/>
            </a:pPr>
            <a:endParaRPr sz="1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9900"/>
                </a:solidFill>
              </a:rPr>
              <a:t>Pairwork: Guiding Questions</a:t>
            </a:r>
            <a:endParaRPr>
              <a:solidFill>
                <a:srgbClr val="FF9900"/>
              </a:solidFill>
            </a:endParaRPr>
          </a:p>
        </p:txBody>
      </p:sp>
      <p:sp>
        <p:nvSpPr>
          <p:cNvPr id="184" name="Google Shape;184;p3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Now think about </a:t>
            </a:r>
            <a:r>
              <a:rPr lang="en" sz="1200" b="1">
                <a:latin typeface="Calibri"/>
                <a:ea typeface="Calibri"/>
                <a:cs typeface="Calibri"/>
                <a:sym typeface="Calibri"/>
              </a:rPr>
              <a:t>your own</a:t>
            </a:r>
            <a:r>
              <a:rPr lang="en" sz="1200">
                <a:latin typeface="Calibri"/>
                <a:ea typeface="Calibri"/>
                <a:cs typeface="Calibri"/>
                <a:sym typeface="Calibri"/>
              </a:rPr>
              <a:t> teaching praxis.  </a:t>
            </a:r>
            <a:endParaRPr sz="1200">
              <a:latin typeface="Calibri"/>
              <a:ea typeface="Calibri"/>
              <a:cs typeface="Calibri"/>
              <a:sym typeface="Calibri"/>
            </a:endParaRPr>
          </a:p>
          <a:p>
            <a:pPr marL="0" lvl="0" indent="0" algn="l" rtl="0">
              <a:spcBef>
                <a:spcPts val="1600"/>
              </a:spcBef>
              <a:spcAft>
                <a:spcPts val="0"/>
              </a:spcAft>
              <a:buNone/>
            </a:pPr>
            <a:r>
              <a:rPr lang="en" sz="1200">
                <a:latin typeface="Calibri"/>
                <a:ea typeface="Calibri"/>
                <a:cs typeface="Calibri"/>
                <a:sym typeface="Calibri"/>
              </a:rPr>
              <a:t>Pair up with someone next to you and share questions you may have about your teaching. </a:t>
            </a:r>
            <a:r>
              <a:rPr lang="en" sz="1200" b="1">
                <a:latin typeface="Calibri"/>
                <a:ea typeface="Calibri"/>
                <a:cs typeface="Calibri"/>
                <a:sym typeface="Calibri"/>
              </a:rPr>
              <a:t>Identify concepts, techniques, cognitions, etc. about which you might invite a peer observer to offer feedback.</a:t>
            </a:r>
            <a:endParaRPr sz="1200" b="1">
              <a:latin typeface="Calibri"/>
              <a:ea typeface="Calibri"/>
              <a:cs typeface="Calibri"/>
              <a:sym typeface="Calibri"/>
            </a:endParaRPr>
          </a:p>
          <a:p>
            <a:pPr marL="0" lvl="0" indent="0" algn="l" rtl="0">
              <a:spcBef>
                <a:spcPts val="1600"/>
              </a:spcBef>
              <a:spcAft>
                <a:spcPts val="0"/>
              </a:spcAft>
              <a:buNone/>
            </a:pPr>
            <a:r>
              <a:rPr lang="en" sz="1200">
                <a:latin typeface="Calibri"/>
                <a:ea typeface="Calibri"/>
                <a:cs typeface="Calibri"/>
                <a:sym typeface="Calibri"/>
              </a:rPr>
              <a:t>Teacher trainers may also identify areas for personal growth (observing the observer).</a:t>
            </a:r>
            <a:endParaRPr sz="1200">
              <a:latin typeface="Calibri"/>
              <a:ea typeface="Calibri"/>
              <a:cs typeface="Calibri"/>
              <a:sym typeface="Calibri"/>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62750"/>
            <a:ext cx="8520600" cy="44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D62828"/>
                </a:solidFill>
              </a:rPr>
              <a:t>Table of Contents</a:t>
            </a:r>
            <a:endParaRPr sz="2400">
              <a:solidFill>
                <a:srgbClr val="D62828"/>
              </a:solidFill>
            </a:endParaRPr>
          </a:p>
        </p:txBody>
      </p:sp>
      <p:sp>
        <p:nvSpPr>
          <p:cNvPr id="79" name="Google Shape;79;p15"/>
          <p:cNvSpPr txBox="1">
            <a:spLocks noGrp="1"/>
          </p:cNvSpPr>
          <p:nvPr>
            <p:ph type="body" idx="1"/>
          </p:nvPr>
        </p:nvSpPr>
        <p:spPr>
          <a:xfrm>
            <a:off x="623400" y="632444"/>
            <a:ext cx="8520600" cy="8174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900" b="1" u="sng">
                <a:latin typeface="Calibri"/>
                <a:ea typeface="Calibri"/>
                <a:cs typeface="Calibri"/>
                <a:sym typeface="Calibri"/>
              </a:rPr>
              <a:t>Topic/resource</a:t>
            </a:r>
            <a:r>
              <a:rPr lang="en" sz="900" b="1">
                <a:latin typeface="Calibri"/>
                <a:ea typeface="Calibri"/>
                <a:cs typeface="Calibri"/>
                <a:sym typeface="Calibri"/>
              </a:rPr>
              <a:t>                                                                                              </a:t>
            </a:r>
            <a:r>
              <a:rPr lang="en" sz="900" b="1" u="sng">
                <a:latin typeface="Calibri"/>
                <a:ea typeface="Calibri"/>
                <a:cs typeface="Calibri"/>
                <a:sym typeface="Calibri"/>
              </a:rPr>
              <a:t>Slide		Topic/resource</a:t>
            </a:r>
            <a:r>
              <a:rPr lang="en" sz="900" b="1">
                <a:latin typeface="Calibri"/>
                <a:ea typeface="Calibri"/>
                <a:cs typeface="Calibri"/>
                <a:sym typeface="Calibri"/>
              </a:rPr>
              <a:t>						               </a:t>
            </a:r>
            <a:r>
              <a:rPr lang="en" sz="900" b="1" u="sng">
                <a:latin typeface="Calibri"/>
                <a:ea typeface="Calibri"/>
                <a:cs typeface="Calibri"/>
                <a:sym typeface="Calibri"/>
              </a:rPr>
              <a:t>Slide </a:t>
            </a:r>
            <a:endParaRPr sz="900" b="1" u="sng">
              <a:latin typeface="Calibri"/>
              <a:ea typeface="Calibri"/>
              <a:cs typeface="Calibri"/>
              <a:sym typeface="Calibri"/>
            </a:endParaRPr>
          </a:p>
          <a:p>
            <a:pPr marL="0" lvl="0" indent="0" algn="l" rtl="0">
              <a:lnSpc>
                <a:spcPct val="150000"/>
              </a:lnSpc>
              <a:spcBef>
                <a:spcPts val="1000"/>
              </a:spcBef>
              <a:spcAft>
                <a:spcPts val="0"/>
              </a:spcAft>
              <a:buClr>
                <a:schemeClr val="dk1"/>
              </a:buClr>
              <a:buSzPts val="1100"/>
              <a:buFont typeface="Arial"/>
              <a:buNone/>
            </a:pPr>
            <a:r>
              <a:rPr lang="en" sz="900">
                <a:solidFill>
                  <a:srgbClr val="1155CC"/>
                </a:solidFill>
                <a:latin typeface="Calibri"/>
                <a:ea typeface="Calibri"/>
                <a:cs typeface="Calibri"/>
                <a:sym typeface="Calibri"/>
              </a:rPr>
              <a:t>Presentation Outline					  3		Observation Form and Post-Observation Review Questions, CAELA	   	22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Introduction						  4		Template: Teacher Notes From Feedback Meeting, Veritas College Prep	23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Effective PD, per Darling-Hammond				  5		“Models of Peer Observation of Teaching,” David Gosling.                       	24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TESOL Standards of ESL/EFL Teachers of Adults			  6		“Teacher Development Through Deliberate Practice,”  TNTP		25</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TESOL Principle 6 for Exemplary Teaching			  7		“Teachers Observing Teachers,”  Education World.                    		26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Standards For Alaska’s Teachers		                                     8		“Rethinking Classroom Observation,” Grimm, Kaufman &amp; Doty            		27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Cambridge English Teaching Framework                   		  9		“Five Activities for Peer Observation,” Oxford U. ELT Blog.      		28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Cambridge Framework Component Descriptors			10		</a:t>
            </a:r>
            <a:r>
              <a:rPr lang="en" sz="900" i="1">
                <a:solidFill>
                  <a:srgbClr val="1155CC"/>
                </a:solidFill>
                <a:latin typeface="Calibri"/>
                <a:ea typeface="Calibri"/>
                <a:cs typeface="Calibri"/>
                <a:sym typeface="Calibri"/>
              </a:rPr>
              <a:t>Observing Teachers and Facilitating Their Growth Through Conferences</a:t>
            </a:r>
            <a:r>
              <a:rPr lang="en" sz="900">
                <a:solidFill>
                  <a:srgbClr val="1155CC"/>
                </a:solidFill>
                <a:latin typeface="Calibri"/>
                <a:ea typeface="Calibri"/>
                <a:cs typeface="Calibri"/>
                <a:sym typeface="Calibri"/>
              </a:rPr>
              <a:t>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Peer Observation: Definition and Benefits, per British Council	11		                  Christopher Stillwell (webinar)	                                                     29</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Initiating Peer Observation Partnerships                                   	12		The Collaborative Development of Teacher Training Skills,”  Stillwell		30</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Sample Email: Invitation to Observe        			13		How Would A Restaurant Reviewer Critique Student Writing?” Whitman	31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Guiding Principles: Pre-observation stage			14		 </a:t>
            </a:r>
            <a:r>
              <a:rPr lang="en" sz="900" i="1">
                <a:solidFill>
                  <a:srgbClr val="1155CC"/>
                </a:solidFill>
                <a:latin typeface="Calibri"/>
                <a:ea typeface="Calibri"/>
                <a:cs typeface="Calibri"/>
                <a:sym typeface="Calibri"/>
              </a:rPr>
              <a:t>Continuing Cooperative Development, </a:t>
            </a:r>
            <a:r>
              <a:rPr lang="en" sz="900">
                <a:solidFill>
                  <a:srgbClr val="1155CC"/>
                </a:solidFill>
                <a:latin typeface="Calibri"/>
                <a:ea typeface="Calibri"/>
                <a:cs typeface="Calibri"/>
                <a:sym typeface="Calibri"/>
              </a:rPr>
              <a:t>Julian Edge			32</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Guiding Principles:  Observation stage     			15		 </a:t>
            </a:r>
            <a:r>
              <a:rPr lang="en" sz="900" i="1">
                <a:solidFill>
                  <a:srgbClr val="1155CC"/>
                </a:solidFill>
                <a:latin typeface="Calibri"/>
                <a:ea typeface="Calibri"/>
                <a:cs typeface="Calibri"/>
                <a:sym typeface="Calibri"/>
              </a:rPr>
              <a:t>Advising and Supporting Teachers, </a:t>
            </a:r>
            <a:r>
              <a:rPr lang="en" sz="900">
                <a:solidFill>
                  <a:srgbClr val="1155CC"/>
                </a:solidFill>
                <a:latin typeface="Calibri"/>
                <a:ea typeface="Calibri"/>
                <a:cs typeface="Calibri"/>
                <a:sym typeface="Calibri"/>
              </a:rPr>
              <a:t>Randall &amp; Thornton			33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Guiding Principles: Post-observation stage (observer)		16		Internet Resource List: TNTP Teacher Talent Toolbox			34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Guiding Principles: Post-observation stage (observed)		17		Remembering the Goal (graphic and quote)				35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Video: </a:t>
            </a:r>
            <a:r>
              <a:rPr lang="en" sz="900" i="1">
                <a:solidFill>
                  <a:srgbClr val="1155CC"/>
                </a:solidFill>
                <a:latin typeface="Calibri"/>
                <a:ea typeface="Calibri"/>
                <a:cs typeface="Calibri"/>
                <a:sym typeface="Calibri"/>
              </a:rPr>
              <a:t>From Teacher to Trainer and Beyond</a:t>
            </a:r>
            <a:r>
              <a:rPr lang="en" sz="900">
                <a:solidFill>
                  <a:srgbClr val="1155CC"/>
                </a:solidFill>
                <a:latin typeface="Calibri"/>
                <a:ea typeface="Calibri"/>
                <a:cs typeface="Calibri"/>
                <a:sym typeface="Calibri"/>
              </a:rPr>
              <a:t>, Cambridge English	18		References							36-38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Pairwork: Guiding Questions                                                        	19		</a:t>
            </a:r>
            <a:endParaRPr sz="900">
              <a:solidFill>
                <a:srgbClr val="1155CC"/>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Additional Resources Section					20 		</a:t>
            </a:r>
            <a:endParaRPr sz="900">
              <a:solidFill>
                <a:srgbClr val="1155CC"/>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900">
                <a:solidFill>
                  <a:srgbClr val="1155CC"/>
                </a:solidFill>
                <a:latin typeface="Calibri"/>
                <a:ea typeface="Calibri"/>
                <a:cs typeface="Calibri"/>
                <a:sym typeface="Calibri"/>
              </a:rPr>
              <a:t>Protocols and Advice for Giving and Receiving Feedback, VASSP	21   			                     									</a:t>
            </a:r>
            <a:endParaRPr sz="900">
              <a:solidFill>
                <a:srgbClr val="1155CC"/>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900">
              <a:latin typeface="Calibri"/>
              <a:ea typeface="Calibri"/>
              <a:cs typeface="Calibri"/>
              <a:sym typeface="Calibri"/>
            </a:endParaRPr>
          </a:p>
          <a:p>
            <a:pPr marL="0" lvl="0" indent="0" algn="l" rtl="0">
              <a:lnSpc>
                <a:spcPct val="100000"/>
              </a:lnSpc>
              <a:spcBef>
                <a:spcPts val="0"/>
              </a:spcBef>
              <a:spcAft>
                <a:spcPts val="0"/>
              </a:spcAft>
              <a:buNone/>
            </a:pPr>
            <a:endParaRPr sz="900">
              <a:latin typeface="Calibri"/>
              <a:ea typeface="Calibri"/>
              <a:cs typeface="Calibri"/>
              <a:sym typeface="Calibri"/>
            </a:endParaRPr>
          </a:p>
          <a:p>
            <a:pPr marL="0" lvl="0" indent="0" algn="l" rtl="0">
              <a:lnSpc>
                <a:spcPct val="100000"/>
              </a:lnSpc>
              <a:spcBef>
                <a:spcPts val="0"/>
              </a:spcBef>
              <a:spcAft>
                <a:spcPts val="0"/>
              </a:spcAft>
              <a:buNone/>
            </a:pPr>
            <a:endParaRPr sz="900">
              <a:latin typeface="Calibri"/>
              <a:ea typeface="Calibri"/>
              <a:cs typeface="Calibri"/>
              <a:sym typeface="Calibri"/>
            </a:endParaRPr>
          </a:p>
          <a:p>
            <a:pPr marL="0" lvl="0" indent="457200" algn="l" rtl="0">
              <a:lnSpc>
                <a:spcPct val="100000"/>
              </a:lnSpc>
              <a:spcBef>
                <a:spcPts val="0"/>
              </a:spcBef>
              <a:spcAft>
                <a:spcPts val="0"/>
              </a:spcAft>
              <a:buClr>
                <a:schemeClr val="dk1"/>
              </a:buClr>
              <a:buSzPts val="1100"/>
              <a:buFont typeface="Arial"/>
              <a:buNone/>
            </a:pPr>
            <a:endParaRPr sz="900">
              <a:latin typeface="Calibri"/>
              <a:ea typeface="Calibri"/>
              <a:cs typeface="Calibri"/>
              <a:sym typeface="Calibri"/>
            </a:endParaRPr>
          </a:p>
          <a:p>
            <a:pPr marL="0" lvl="0" indent="0" algn="l" rtl="0">
              <a:lnSpc>
                <a:spcPct val="100000"/>
              </a:lnSpc>
              <a:spcBef>
                <a:spcPts val="0"/>
              </a:spcBef>
              <a:spcAft>
                <a:spcPts val="0"/>
              </a:spcAft>
              <a:buNone/>
            </a:pPr>
            <a:endParaRPr sz="900">
              <a:latin typeface="Calibri"/>
              <a:ea typeface="Calibri"/>
              <a:cs typeface="Calibri"/>
              <a:sym typeface="Calibri"/>
            </a:endParaRPr>
          </a:p>
          <a:p>
            <a:pPr marL="0" lvl="0" indent="0" algn="l" rtl="0">
              <a:lnSpc>
                <a:spcPct val="100000"/>
              </a:lnSpc>
              <a:spcBef>
                <a:spcPts val="0"/>
              </a:spcBef>
              <a:spcAft>
                <a:spcPts val="0"/>
              </a:spcAft>
              <a:buNone/>
            </a:pPr>
            <a:endParaRPr sz="900">
              <a:latin typeface="Calibri"/>
              <a:ea typeface="Calibri"/>
              <a:cs typeface="Calibri"/>
              <a:sym typeface="Calibri"/>
            </a:endParaRPr>
          </a:p>
          <a:p>
            <a:pPr marL="0" lvl="0" indent="0" algn="l" rtl="0">
              <a:lnSpc>
                <a:spcPct val="100000"/>
              </a:lnSpc>
              <a:spcBef>
                <a:spcPts val="0"/>
              </a:spcBef>
              <a:spcAft>
                <a:spcPts val="0"/>
              </a:spcAft>
              <a:buNone/>
            </a:pP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900" i="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900">
              <a:latin typeface="Calibri"/>
              <a:ea typeface="Calibri"/>
              <a:cs typeface="Calibri"/>
              <a:sym typeface="Calibri"/>
            </a:endParaRPr>
          </a:p>
          <a:p>
            <a:pPr marL="0" lvl="0" indent="0" algn="l" rtl="0">
              <a:lnSpc>
                <a:spcPct val="100000"/>
              </a:lnSpc>
              <a:spcBef>
                <a:spcPts val="1600"/>
              </a:spcBef>
              <a:spcAft>
                <a:spcPts val="1600"/>
              </a:spcAft>
              <a:buNone/>
            </a:pPr>
            <a:endParaRPr sz="9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6AA84F"/>
                </a:solidFill>
              </a:rPr>
              <a:t>Additional resources</a:t>
            </a:r>
            <a:endParaRPr sz="2400">
              <a:solidFill>
                <a:srgbClr val="6AA84F"/>
              </a:solidFill>
            </a:endParaRPr>
          </a:p>
        </p:txBody>
      </p:sp>
      <p:sp>
        <p:nvSpPr>
          <p:cNvPr id="190" name="Google Shape;190;p3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latin typeface="Arial"/>
                <a:ea typeface="Arial"/>
                <a:cs typeface="Arial"/>
                <a:sym typeface="Arial"/>
              </a:rPr>
              <a:t>The slides that follow offer curated resources for your further study and application.</a:t>
            </a:r>
            <a:endParaRPr sz="12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274575"/>
            <a:ext cx="8520600" cy="73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1155CC"/>
                </a:solidFill>
              </a:rPr>
              <a:t>Protocols and Advice for Giving and Receiving Feedback on Classroom Performance</a:t>
            </a:r>
            <a:endParaRPr sz="2000">
              <a:solidFill>
                <a:srgbClr val="1155CC"/>
              </a:solidFill>
            </a:endParaRPr>
          </a:p>
          <a:p>
            <a:pPr marL="0" lvl="0" indent="0" algn="l" rtl="0">
              <a:lnSpc>
                <a:spcPct val="115000"/>
              </a:lnSpc>
              <a:spcBef>
                <a:spcPts val="0"/>
              </a:spcBef>
              <a:spcAft>
                <a:spcPts val="0"/>
              </a:spcAft>
              <a:buClr>
                <a:schemeClr val="dk1"/>
              </a:buClr>
              <a:buSzPts val="1100"/>
              <a:buFont typeface="Arial"/>
              <a:buNone/>
            </a:pPr>
            <a:endParaRPr>
              <a:uFill>
                <a:noFill/>
              </a:uFill>
              <a:hlinkClick r:id="rId3"/>
            </a:endParaRPr>
          </a:p>
          <a:p>
            <a:pPr marL="0" lvl="0" indent="0" algn="l" rtl="0">
              <a:spcBef>
                <a:spcPts val="1200"/>
              </a:spcBef>
              <a:spcAft>
                <a:spcPts val="0"/>
              </a:spcAft>
              <a:buNone/>
            </a:pPr>
            <a:endParaRPr sz="2000"/>
          </a:p>
        </p:txBody>
      </p:sp>
      <p:sp>
        <p:nvSpPr>
          <p:cNvPr id="196" name="Google Shape;196;p34"/>
          <p:cNvSpPr txBox="1">
            <a:spLocks noGrp="1"/>
          </p:cNvSpPr>
          <p:nvPr>
            <p:ph type="body" idx="1"/>
          </p:nvPr>
        </p:nvSpPr>
        <p:spPr>
          <a:xfrm>
            <a:off x="311700" y="1278525"/>
            <a:ext cx="8520600" cy="329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0000FF"/>
                </a:solidFill>
                <a:highlight>
                  <a:srgbClr val="F9F9F9"/>
                </a:highlight>
                <a:latin typeface="Calibri"/>
                <a:ea typeface="Calibri"/>
                <a:cs typeface="Calibri"/>
                <a:sym typeface="Calibri"/>
                <a:hlinkClick r:id="rId4"/>
              </a:rPr>
              <a:t>Protocols and Advice for Giving and Receiving Feedback on Classroom Performance</a:t>
            </a:r>
            <a:endParaRPr sz="1200">
              <a:solidFill>
                <a:srgbClr val="0000FF"/>
              </a:solidFill>
              <a:latin typeface="Calibri"/>
              <a:ea typeface="Calibri"/>
              <a:cs typeface="Calibri"/>
              <a:sym typeface="Calibri"/>
            </a:endParaRPr>
          </a:p>
          <a:p>
            <a:pPr marL="0" lvl="0" indent="0" algn="l" rtl="0">
              <a:spcBef>
                <a:spcPts val="1200"/>
              </a:spcBef>
              <a:spcAft>
                <a:spcPts val="0"/>
              </a:spcAft>
              <a:buNone/>
            </a:pPr>
            <a:endParaRPr/>
          </a:p>
          <a:p>
            <a:pPr marL="0" lvl="0" indent="0" algn="l" rtl="0">
              <a:spcBef>
                <a:spcPts val="1200"/>
              </a:spcBef>
              <a:spcAft>
                <a:spcPts val="1200"/>
              </a:spcAft>
              <a:buClr>
                <a:schemeClr val="dk1"/>
              </a:buClr>
              <a:buSzPts val="1100"/>
              <a:buFont typeface="Arial"/>
              <a:buNone/>
            </a:pPr>
            <a:r>
              <a:rPr lang="en" sz="1200">
                <a:latin typeface="Calibri"/>
                <a:ea typeface="Calibri"/>
                <a:cs typeface="Calibri"/>
                <a:sym typeface="Calibri"/>
              </a:rPr>
              <a:t>Here is a handy list of points by VASSP Project Services for setting agreed-on protocols prior to the observation and subsequent feedback session so observer and observed know what to expect.  There are also points for structuring thoughtful, constructive feedback. </a:t>
            </a:r>
            <a:endParaRPr sz="1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231850"/>
            <a:ext cx="8520600" cy="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D62828"/>
                </a:solidFill>
              </a:rPr>
              <a:t>Center for Adult English Language Acquisition (CAELA) </a:t>
            </a:r>
            <a:endParaRPr sz="2000">
              <a:solidFill>
                <a:srgbClr val="D62828"/>
              </a:solidFill>
            </a:endParaRPr>
          </a:p>
          <a:p>
            <a:pPr marL="0" lvl="0" indent="0" algn="l" rtl="0">
              <a:spcBef>
                <a:spcPts val="0"/>
              </a:spcBef>
              <a:spcAft>
                <a:spcPts val="0"/>
              </a:spcAft>
              <a:buNone/>
            </a:pPr>
            <a:r>
              <a:rPr lang="en" sz="2000">
                <a:solidFill>
                  <a:srgbClr val="D62828"/>
                </a:solidFill>
              </a:rPr>
              <a:t>Observation Form and Post-observation Review Questions</a:t>
            </a:r>
            <a:endParaRPr sz="2000">
              <a:solidFill>
                <a:srgbClr val="D62828"/>
              </a:solidFill>
            </a:endParaRPr>
          </a:p>
        </p:txBody>
      </p:sp>
      <p:sp>
        <p:nvSpPr>
          <p:cNvPr id="202" name="Google Shape;202;p35"/>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latin typeface="Calibri"/>
                <a:ea typeface="Calibri"/>
                <a:cs typeface="Calibri"/>
                <a:sym typeface="Calibri"/>
                <a:hlinkClick r:id="rId3"/>
              </a:rPr>
              <a:t>https://files.eric.ed.gov/fulltext/ED505392.pdf</a:t>
            </a:r>
            <a:endParaRPr sz="1200">
              <a:solidFill>
                <a:srgbClr val="1155CC"/>
              </a:solidFill>
              <a:uFill>
                <a:noFill/>
              </a:uFill>
              <a:latin typeface="Calibri"/>
              <a:ea typeface="Calibri"/>
              <a:cs typeface="Calibri"/>
              <a:sym typeface="Calibri"/>
              <a:hlinkClick r:id="rId4"/>
            </a:endParaRPr>
          </a:p>
          <a:p>
            <a:pPr marL="0" lvl="0" indent="0" algn="l" rtl="0">
              <a:spcBef>
                <a:spcPts val="1200"/>
              </a:spcBef>
              <a:spcAft>
                <a:spcPts val="0"/>
              </a:spcAft>
              <a:buNone/>
            </a:pPr>
            <a:endParaRPr sz="1200">
              <a:latin typeface="Calibri"/>
              <a:ea typeface="Calibri"/>
              <a:cs typeface="Calibri"/>
              <a:sym typeface="Calibri"/>
            </a:endParaRPr>
          </a:p>
          <a:p>
            <a:pPr marL="0" lvl="0" indent="0" algn="l" rtl="0">
              <a:spcBef>
                <a:spcPts val="1600"/>
              </a:spcBef>
              <a:spcAft>
                <a:spcPts val="0"/>
              </a:spcAft>
              <a:buNone/>
            </a:pPr>
            <a:r>
              <a:rPr lang="en" sz="1200">
                <a:latin typeface="Calibri"/>
                <a:ea typeface="Calibri"/>
                <a:cs typeface="Calibri"/>
                <a:sym typeface="Calibri"/>
              </a:rPr>
              <a:t>Included in this short article from CAELA (2009) are two practical, ready-to-use aids: a </a:t>
            </a:r>
            <a:r>
              <a:rPr lang="en" sz="1200" b="1">
                <a:solidFill>
                  <a:srgbClr val="1155CC"/>
                </a:solidFill>
                <a:latin typeface="Calibri"/>
                <a:ea typeface="Calibri"/>
                <a:cs typeface="Calibri"/>
                <a:sym typeface="Calibri"/>
              </a:rPr>
              <a:t>lesson review form on p. 4 </a:t>
            </a:r>
            <a:r>
              <a:rPr lang="en" sz="1200">
                <a:latin typeface="Calibri"/>
                <a:ea typeface="Calibri"/>
                <a:cs typeface="Calibri"/>
                <a:sym typeface="Calibri"/>
              </a:rPr>
              <a:t>and an </a:t>
            </a:r>
            <a:r>
              <a:rPr lang="en" sz="1200" b="1">
                <a:solidFill>
                  <a:srgbClr val="1155CC"/>
                </a:solidFill>
                <a:latin typeface="Calibri"/>
                <a:ea typeface="Calibri"/>
                <a:cs typeface="Calibri"/>
                <a:sym typeface="Calibri"/>
              </a:rPr>
              <a:t>observation checklist on pp. 5-6</a:t>
            </a:r>
            <a:r>
              <a:rPr lang="en" sz="1200">
                <a:latin typeface="Calibri"/>
                <a:ea typeface="Calibri"/>
                <a:cs typeface="Calibri"/>
                <a:sym typeface="Calibri"/>
              </a:rPr>
              <a:t> for reflection by both observer and observed. The latter is more structured and detailed while the former is more open-ended.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latin typeface="Calibri"/>
                <a:ea typeface="Calibri"/>
                <a:cs typeface="Calibri"/>
                <a:sym typeface="Calibri"/>
              </a:rPr>
              <a:t>The article also contains information about different types of observation, including collaborative peer observation. The author refers to a supervising teacher, though the model can equally be used between peers. There are ideas for questions the observed teacher might ask the observer to pay attention to from the outset as well as questions for reflection afterward.</a:t>
            </a:r>
            <a:endParaRPr sz="1200">
              <a:latin typeface="Calibri"/>
              <a:ea typeface="Calibri"/>
              <a:cs typeface="Calibri"/>
              <a:sym typeface="Calibri"/>
            </a:endParaRPr>
          </a:p>
          <a:p>
            <a:pPr marL="0" lvl="0" indent="0" algn="l" rtl="0">
              <a:spcBef>
                <a:spcPts val="1600"/>
              </a:spcBef>
              <a:spcAft>
                <a:spcPts val="1600"/>
              </a:spcAft>
              <a:buNone/>
            </a:pPr>
            <a:endParaRPr sz="12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453500"/>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9900"/>
                </a:solidFill>
              </a:rPr>
              <a:t>Template: Teacher Notes from Feedback Meeting</a:t>
            </a:r>
            <a:endParaRPr sz="2400">
              <a:solidFill>
                <a:srgbClr val="FF9900"/>
              </a:solidFill>
            </a:endParaRPr>
          </a:p>
        </p:txBody>
      </p:sp>
      <p:sp>
        <p:nvSpPr>
          <p:cNvPr id="208" name="Google Shape;208;p36"/>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highlight>
                  <a:srgbClr val="FFFFFF"/>
                </a:highlight>
                <a:latin typeface="Calibri"/>
                <a:ea typeface="Calibri"/>
                <a:cs typeface="Calibri"/>
                <a:sym typeface="Calibri"/>
                <a:hlinkClick r:id="rId3"/>
              </a:rPr>
              <a:t>Template: Teacher Notes from Feedback Meeting (Veritas College Prep)</a:t>
            </a:r>
            <a:endParaRPr sz="1200" u="sng">
              <a:solidFill>
                <a:srgbClr val="1155CC"/>
              </a:solidFill>
              <a:highlight>
                <a:srgbClr val="FFFFFF"/>
              </a:highlight>
              <a:latin typeface="Calibri"/>
              <a:ea typeface="Calibri"/>
              <a:cs typeface="Calibri"/>
              <a:sym typeface="Calibri"/>
              <a:hlinkClick r:id="rId3"/>
            </a:endParaRPr>
          </a:p>
          <a:p>
            <a:pPr marL="0" lvl="0" indent="0" algn="l" rtl="0">
              <a:spcBef>
                <a:spcPts val="0"/>
              </a:spcBef>
              <a:spcAft>
                <a:spcPts val="0"/>
              </a:spcAft>
              <a:buNone/>
            </a:pPr>
            <a:endParaRPr/>
          </a:p>
          <a:p>
            <a:pPr marL="0" lvl="0" indent="0" algn="l" rtl="0">
              <a:spcBef>
                <a:spcPts val="1600"/>
              </a:spcBef>
              <a:spcAft>
                <a:spcPts val="0"/>
              </a:spcAft>
              <a:buClr>
                <a:schemeClr val="dk1"/>
              </a:buClr>
              <a:buSzPts val="1100"/>
              <a:buFont typeface="Arial"/>
              <a:buNone/>
            </a:pPr>
            <a:r>
              <a:rPr lang="en" sz="1200">
                <a:solidFill>
                  <a:srgbClr val="000000"/>
                </a:solidFill>
                <a:highlight>
                  <a:srgbClr val="FFFFFF"/>
                </a:highlight>
                <a:latin typeface="Calibri"/>
                <a:ea typeface="Calibri"/>
                <a:cs typeface="Calibri"/>
                <a:sym typeface="Calibri"/>
              </a:rPr>
              <a:t>Here is a form for the observing teacher’s feedback notes, including skills to model, areas to help the teacher practice, and items to deliver to the teacher.</a:t>
            </a:r>
            <a:endParaRPr sz="1200">
              <a:solidFill>
                <a:srgbClr val="000000"/>
              </a:solidFill>
              <a:highlight>
                <a:srgbClr val="FFFFFF"/>
              </a:highlight>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6AA84F"/>
                </a:solidFill>
              </a:rPr>
              <a:t>Chart: “Models of Peer Observation of Teaching”</a:t>
            </a:r>
            <a:endParaRPr sz="2400">
              <a:solidFill>
                <a:srgbClr val="6AA84F"/>
              </a:solidFill>
            </a:endParaRPr>
          </a:p>
        </p:txBody>
      </p:sp>
      <p:sp>
        <p:nvSpPr>
          <p:cNvPr id="214" name="Google Shape;214;p3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1155CC"/>
                </a:solidFill>
                <a:highlight>
                  <a:srgbClr val="FFFFFF"/>
                </a:highlight>
                <a:latin typeface="Calibri"/>
                <a:ea typeface="Calibri"/>
                <a:cs typeface="Calibri"/>
                <a:sym typeface="Calibri"/>
                <a:hlinkClick r:id="rId3"/>
              </a:rPr>
              <a:t>https://www.researchgate.net/publication/267687499_Models_of_Peer_Observation_of_Teaching?enrichId=rgreq-f34fdc27d1072346c91797880e6df8ec-XXX&amp;enrichSource=Y292ZXJQYWdlOzI2NzY4NzQ5OTtBUzoxNjA0OTE4NTkwOTU1NTJAMTQxNTI3NTY0OTEyNw%3D%3D&amp;el=1_x_2&amp;_esc=publicationCoverPdf</a:t>
            </a:r>
            <a:endParaRPr sz="1200">
              <a:solidFill>
                <a:srgbClr val="1155CC"/>
              </a:solidFill>
              <a:highlight>
                <a:srgbClr val="FFFFFF"/>
              </a:highlight>
              <a:latin typeface="Calibri"/>
              <a:ea typeface="Calibri"/>
              <a:cs typeface="Calibri"/>
              <a:sym typeface="Calibri"/>
            </a:endParaRPr>
          </a:p>
          <a:p>
            <a:pPr marL="0" lvl="0" indent="0" algn="l" rtl="0">
              <a:spcBef>
                <a:spcPts val="1600"/>
              </a:spcBef>
              <a:spcAft>
                <a:spcPts val="0"/>
              </a:spcAft>
              <a:buNone/>
            </a:pPr>
            <a:endParaRPr sz="1200">
              <a:solidFill>
                <a:srgbClr val="000000"/>
              </a:solidFill>
              <a:highlight>
                <a:srgbClr val="FFFFFF"/>
              </a:highlight>
              <a:latin typeface="Calibri"/>
              <a:ea typeface="Calibri"/>
              <a:cs typeface="Calibri"/>
              <a:sym typeface="Calibri"/>
            </a:endParaRPr>
          </a:p>
          <a:p>
            <a:pPr marL="0" lvl="0" indent="0" algn="l" rtl="0">
              <a:spcBef>
                <a:spcPts val="1600"/>
              </a:spcBef>
              <a:spcAft>
                <a:spcPts val="1600"/>
              </a:spcAft>
              <a:buNone/>
            </a:pPr>
            <a:r>
              <a:rPr lang="en" sz="1200">
                <a:latin typeface="Calibri"/>
                <a:ea typeface="Calibri"/>
                <a:cs typeface="Calibri"/>
                <a:sym typeface="Calibri"/>
              </a:rPr>
              <a:t>On p. 5 of David Gosling’s (2002) article is a useful chart for comparing the peer review observation model against the evaluation or development models.</a:t>
            </a:r>
            <a:endParaRPr sz="12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155CC"/>
                </a:solidFill>
              </a:rPr>
              <a:t>Article: “Teacher Development Through Deliberate Practice”</a:t>
            </a:r>
            <a:endParaRPr sz="2400">
              <a:solidFill>
                <a:srgbClr val="1155CC"/>
              </a:solidFill>
            </a:endParaRPr>
          </a:p>
        </p:txBody>
      </p:sp>
      <p:sp>
        <p:nvSpPr>
          <p:cNvPr id="220" name="Google Shape;220;p3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highlight>
                  <a:srgbClr val="FFFFFF"/>
                </a:highlight>
                <a:latin typeface="Calibri"/>
                <a:ea typeface="Calibri"/>
                <a:cs typeface="Calibri"/>
                <a:sym typeface="Calibri"/>
                <a:hlinkClick r:id="rId3"/>
              </a:rPr>
              <a:t>https://tntp.org/assets/tools/Deliberate_Practice_TNTP_6JUN2013.pdf</a:t>
            </a:r>
            <a:endParaRPr sz="1200" u="sng">
              <a:solidFill>
                <a:srgbClr val="1155CC"/>
              </a:solidFill>
              <a:highlight>
                <a:srgbClr val="FFFFFF"/>
              </a:highlight>
              <a:latin typeface="Calibri"/>
              <a:ea typeface="Calibri"/>
              <a:cs typeface="Calibri"/>
              <a:sym typeface="Calibri"/>
              <a:hlinkClick r:id="rId3"/>
            </a:endParaRPr>
          </a:p>
          <a:p>
            <a:pPr marL="0" lvl="0" indent="0" algn="l" rtl="0">
              <a:spcBef>
                <a:spcPts val="1600"/>
              </a:spcBef>
              <a:spcAft>
                <a:spcPts val="0"/>
              </a:spcAft>
              <a:buNone/>
            </a:pPr>
            <a:endParaRPr/>
          </a:p>
          <a:p>
            <a:pPr marL="0" lvl="0" indent="0" algn="l" rtl="0">
              <a:spcBef>
                <a:spcPts val="1600"/>
              </a:spcBef>
              <a:spcAft>
                <a:spcPts val="1600"/>
              </a:spcAft>
              <a:buNone/>
            </a:pPr>
            <a:r>
              <a:rPr lang="en" sz="1200">
                <a:latin typeface="Calibri"/>
                <a:ea typeface="Calibri"/>
                <a:cs typeface="Calibri"/>
                <a:sym typeface="Calibri"/>
              </a:rPr>
              <a:t>This short article from TNTP’s Teacher Talent Toolbox shows that focused practice with feedback within a teacher’s own classroom leads to instructional improvement.  Deliberate practice with the aid of a coach or peer to model and provide feedback as well as reflection and repetition can bring about lasting improvement in teaching skills and techniques. </a:t>
            </a:r>
            <a:endParaRPr sz="12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445025"/>
            <a:ext cx="8520600" cy="74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D62828"/>
                </a:solidFill>
              </a:rPr>
              <a:t>Article: </a:t>
            </a:r>
            <a:endParaRPr sz="1800">
              <a:solidFill>
                <a:srgbClr val="D62828"/>
              </a:solidFill>
            </a:endParaRPr>
          </a:p>
          <a:p>
            <a:pPr marL="0" lvl="0" indent="0" algn="l" rtl="0">
              <a:spcBef>
                <a:spcPts val="0"/>
              </a:spcBef>
              <a:spcAft>
                <a:spcPts val="0"/>
              </a:spcAft>
              <a:buNone/>
            </a:pPr>
            <a:r>
              <a:rPr lang="en" sz="1800">
                <a:solidFill>
                  <a:srgbClr val="D62828"/>
                </a:solidFill>
              </a:rPr>
              <a:t>“Teachers Observing Teachers: A Professional Development Tool for Every School”</a:t>
            </a:r>
            <a:endParaRPr sz="1800">
              <a:solidFill>
                <a:srgbClr val="D62828"/>
              </a:solidFill>
            </a:endParaRPr>
          </a:p>
        </p:txBody>
      </p:sp>
      <p:sp>
        <p:nvSpPr>
          <p:cNvPr id="226" name="Google Shape;226;p39"/>
          <p:cNvSpPr txBox="1">
            <a:spLocks noGrp="1"/>
          </p:cNvSpPr>
          <p:nvPr>
            <p:ph type="body" idx="1"/>
          </p:nvPr>
        </p:nvSpPr>
        <p:spPr>
          <a:xfrm>
            <a:off x="311700" y="1333325"/>
            <a:ext cx="8520600" cy="32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latin typeface="Calibri"/>
                <a:ea typeface="Calibri"/>
                <a:cs typeface="Calibri"/>
                <a:sym typeface="Calibri"/>
                <a:hlinkClick r:id="rId3"/>
              </a:rPr>
              <a:t>http://www.educationworld.com/a_admin/admin/admin297.shtml</a:t>
            </a:r>
            <a:endParaRPr sz="1200" u="sng">
              <a:solidFill>
                <a:srgbClr val="1155CC"/>
              </a:solidFill>
              <a:latin typeface="Calibri"/>
              <a:ea typeface="Calibri"/>
              <a:cs typeface="Calibri"/>
              <a:sym typeface="Calibri"/>
              <a:hlinkClick r:id="rId3"/>
            </a:endParaRPr>
          </a:p>
          <a:p>
            <a:pPr marL="0" lvl="0" indent="0" algn="l" rtl="0">
              <a:spcBef>
                <a:spcPts val="1600"/>
              </a:spcBef>
              <a:spcAft>
                <a:spcPts val="0"/>
              </a:spcAft>
              <a:buNone/>
            </a:pPr>
            <a:endParaRPr/>
          </a:p>
          <a:p>
            <a:pPr marL="0" lvl="0" indent="0" algn="l" rtl="0">
              <a:spcBef>
                <a:spcPts val="1600"/>
              </a:spcBef>
              <a:spcAft>
                <a:spcPts val="1600"/>
              </a:spcAft>
              <a:buNone/>
            </a:pPr>
            <a:r>
              <a:rPr lang="en" sz="1200">
                <a:latin typeface="Calibri"/>
                <a:ea typeface="Calibri"/>
                <a:cs typeface="Calibri"/>
                <a:sym typeface="Calibri"/>
              </a:rPr>
              <a:t>This article from Education World shows how teachers observing teachers--as a form of PD--improves teaching practice and student performance.  The author shows how observed teachers can use observation for </a:t>
            </a:r>
            <a:r>
              <a:rPr lang="en" sz="1200" b="1">
                <a:latin typeface="Calibri"/>
                <a:ea typeface="Calibri"/>
                <a:cs typeface="Calibri"/>
                <a:sym typeface="Calibri"/>
              </a:rPr>
              <a:t>modeling: showing rather than telling</a:t>
            </a:r>
            <a:r>
              <a:rPr lang="en" sz="1200">
                <a:latin typeface="Calibri"/>
                <a:ea typeface="Calibri"/>
                <a:cs typeface="Calibri"/>
                <a:sym typeface="Calibri"/>
              </a:rPr>
              <a:t>. </a:t>
            </a:r>
            <a:endParaRPr sz="12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9900"/>
                </a:solidFill>
              </a:rPr>
              <a:t>Article: “Rethinking Classroom Observation”</a:t>
            </a:r>
            <a:endParaRPr sz="2400">
              <a:solidFill>
                <a:srgbClr val="FF9900"/>
              </a:solidFill>
            </a:endParaRPr>
          </a:p>
        </p:txBody>
      </p:sp>
      <p:sp>
        <p:nvSpPr>
          <p:cNvPr id="232" name="Google Shape;232;p40"/>
          <p:cNvSpPr txBox="1">
            <a:spLocks noGrp="1"/>
          </p:cNvSpPr>
          <p:nvPr>
            <p:ph type="body" idx="1"/>
          </p:nvPr>
        </p:nvSpPr>
        <p:spPr>
          <a:xfrm>
            <a:off x="311700" y="1159425"/>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highlight>
                  <a:srgbClr val="FFFFFF"/>
                </a:highlight>
                <a:latin typeface="Calibri"/>
                <a:ea typeface="Calibri"/>
                <a:cs typeface="Calibri"/>
                <a:sym typeface="Calibri"/>
                <a:hlinkClick r:id="rId3"/>
              </a:rPr>
              <a:t>http://www.ascd.org/publications/educational-leadership/may14/vol71/num08/Rethinking-Classroom-Observation.aspx</a:t>
            </a:r>
            <a:endParaRPr sz="1200" u="sng">
              <a:solidFill>
                <a:srgbClr val="1155CC"/>
              </a:solidFill>
              <a:highlight>
                <a:srgbClr val="FFFFFF"/>
              </a:highlight>
              <a:latin typeface="Calibri"/>
              <a:ea typeface="Calibri"/>
              <a:cs typeface="Calibri"/>
              <a:sym typeface="Calibri"/>
              <a:hlinkClick r:id="rId3"/>
            </a:endParaRPr>
          </a:p>
          <a:p>
            <a:pPr marL="0" lvl="0" indent="0" algn="l" rtl="0">
              <a:spcBef>
                <a:spcPts val="1600"/>
              </a:spcBef>
              <a:spcAft>
                <a:spcPts val="0"/>
              </a:spcAft>
              <a:buNone/>
            </a:pPr>
            <a:endParaRPr/>
          </a:p>
          <a:p>
            <a:pPr marL="0" lvl="0" indent="0" algn="l" rtl="0">
              <a:spcBef>
                <a:spcPts val="1600"/>
              </a:spcBef>
              <a:spcAft>
                <a:spcPts val="1600"/>
              </a:spcAft>
              <a:buNone/>
            </a:pPr>
            <a:r>
              <a:rPr lang="en" sz="1200">
                <a:latin typeface="Calibri"/>
                <a:ea typeface="Calibri"/>
                <a:cs typeface="Calibri"/>
                <a:sym typeface="Calibri"/>
              </a:rPr>
              <a:t>In this article, Grimm, Kaufman, and Doty (2014) show how peer observation leads to job-embedded teacher learning. The authors explain how teachers engage peers in gathering and analyzing classroom data through observation as a tool for refining their own instruction.  The </a:t>
            </a:r>
            <a:r>
              <a:rPr lang="en" sz="1200" b="1">
                <a:latin typeface="Calibri"/>
                <a:ea typeface="Calibri"/>
                <a:cs typeface="Calibri"/>
                <a:sym typeface="Calibri"/>
              </a:rPr>
              <a:t>observed teacher is the force</a:t>
            </a:r>
            <a:r>
              <a:rPr lang="en" sz="1200">
                <a:latin typeface="Calibri"/>
                <a:ea typeface="Calibri"/>
                <a:cs typeface="Calibri"/>
                <a:sym typeface="Calibri"/>
              </a:rPr>
              <a:t> behind this “flipped” model of peer observation.</a:t>
            </a:r>
            <a:endParaRPr sz="12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6AA84F"/>
                </a:solidFill>
              </a:rPr>
              <a:t>Article: “5 Activities for Peer Observation”</a:t>
            </a:r>
            <a:endParaRPr sz="2400">
              <a:solidFill>
                <a:srgbClr val="6AA84F"/>
              </a:solidFill>
            </a:endParaRPr>
          </a:p>
        </p:txBody>
      </p:sp>
      <p:sp>
        <p:nvSpPr>
          <p:cNvPr id="238" name="Google Shape;238;p4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highlight>
                  <a:srgbClr val="FFFFFF"/>
                </a:highlight>
                <a:latin typeface="Calibri"/>
                <a:ea typeface="Calibri"/>
                <a:cs typeface="Calibri"/>
                <a:sym typeface="Calibri"/>
                <a:hlinkClick r:id="rId3"/>
              </a:rPr>
              <a:t>https://oupeltglobalblog.com/2017/03/09/5-activities-for-peer-observation/</a:t>
            </a:r>
            <a:endParaRPr sz="1200" u="sng">
              <a:solidFill>
                <a:srgbClr val="1155CC"/>
              </a:solidFill>
              <a:highlight>
                <a:srgbClr val="FFFFFF"/>
              </a:highlight>
              <a:latin typeface="Calibri"/>
              <a:ea typeface="Calibri"/>
              <a:cs typeface="Calibri"/>
              <a:sym typeface="Calibri"/>
              <a:hlinkClick r:id="rId3"/>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1600"/>
              </a:spcBef>
              <a:spcAft>
                <a:spcPts val="1600"/>
              </a:spcAft>
              <a:buNone/>
            </a:pPr>
            <a:r>
              <a:rPr lang="en" sz="1200">
                <a:latin typeface="Calibri"/>
                <a:ea typeface="Calibri"/>
                <a:cs typeface="Calibri"/>
                <a:sym typeface="Calibri"/>
              </a:rPr>
              <a:t>This article from Oxford University Press’ ELT blog (2017) gives suggestions for 5 innovative ideas for peer observation.  </a:t>
            </a:r>
            <a:endParaRPr sz="12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311700" y="445025"/>
            <a:ext cx="8520600" cy="7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1155CC"/>
                </a:solidFill>
              </a:rPr>
              <a:t>Webinar: </a:t>
            </a:r>
            <a:endParaRPr sz="2000">
              <a:solidFill>
                <a:srgbClr val="1155CC"/>
              </a:solidFill>
            </a:endParaRPr>
          </a:p>
          <a:p>
            <a:pPr marL="0" lvl="0" indent="0" algn="l" rtl="0">
              <a:spcBef>
                <a:spcPts val="0"/>
              </a:spcBef>
              <a:spcAft>
                <a:spcPts val="0"/>
              </a:spcAft>
              <a:buNone/>
            </a:pPr>
            <a:r>
              <a:rPr lang="en" sz="2000" i="1">
                <a:solidFill>
                  <a:srgbClr val="1155CC"/>
                </a:solidFill>
              </a:rPr>
              <a:t>Observing Teachers and Facilitating Their Growth Through Conferences</a:t>
            </a:r>
            <a:endParaRPr sz="2000" i="1">
              <a:solidFill>
                <a:srgbClr val="1155CC"/>
              </a:solidFill>
            </a:endParaRPr>
          </a:p>
        </p:txBody>
      </p:sp>
      <p:sp>
        <p:nvSpPr>
          <p:cNvPr id="244" name="Google Shape;244;p42"/>
          <p:cNvSpPr txBox="1">
            <a:spLocks noGrp="1"/>
          </p:cNvSpPr>
          <p:nvPr>
            <p:ph type="body" idx="1"/>
          </p:nvPr>
        </p:nvSpPr>
        <p:spPr>
          <a:xfrm>
            <a:off x="311700" y="1260275"/>
            <a:ext cx="8520600" cy="33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1155CC"/>
                </a:solidFill>
                <a:latin typeface="Calibri"/>
                <a:ea typeface="Calibri"/>
                <a:cs typeface="Calibri"/>
                <a:sym typeface="Calibri"/>
                <a:hlinkClick r:id="rId3"/>
              </a:rPr>
              <a:t>http://www.tesol.org/connect/tesol-resource-center/search-details/virtual-seminars/2017/11/08/observing-teachers-facilitating-their-growth-through-conferences</a:t>
            </a:r>
            <a:endParaRPr sz="1200">
              <a:solidFill>
                <a:srgbClr val="1155CC"/>
              </a:solidFill>
              <a:latin typeface="Calibri"/>
              <a:ea typeface="Calibri"/>
              <a:cs typeface="Calibri"/>
              <a:sym typeface="Calibri"/>
            </a:endParaRPr>
          </a:p>
          <a:p>
            <a:pPr marL="0" lvl="0" indent="0" algn="l" rtl="0">
              <a:spcBef>
                <a:spcPts val="1600"/>
              </a:spcBef>
              <a:spcAft>
                <a:spcPts val="0"/>
              </a:spcAft>
              <a:buNone/>
            </a:pPr>
            <a:endParaRPr sz="1200">
              <a:latin typeface="Calibri"/>
              <a:ea typeface="Calibri"/>
              <a:cs typeface="Calibri"/>
              <a:sym typeface="Calibri"/>
            </a:endParaRPr>
          </a:p>
          <a:p>
            <a:pPr marL="0" lvl="0" indent="0" algn="l" rtl="0">
              <a:spcBef>
                <a:spcPts val="1600"/>
              </a:spcBef>
              <a:spcAft>
                <a:spcPts val="0"/>
              </a:spcAft>
              <a:buNone/>
            </a:pPr>
            <a:r>
              <a:rPr lang="en" sz="1200">
                <a:latin typeface="Calibri"/>
                <a:ea typeface="Calibri"/>
                <a:cs typeface="Calibri"/>
                <a:sym typeface="Calibri"/>
              </a:rPr>
              <a:t>In this webinar, Christopher Stillwell (2017) discusses the stages of teacher observation and the principles that make it most effective, from pre- to post-observation conferences and beyond.</a:t>
            </a:r>
            <a:endParaRPr sz="1200">
              <a:latin typeface="Calibri"/>
              <a:ea typeface="Calibri"/>
              <a:cs typeface="Calibri"/>
              <a:sym typeface="Calibri"/>
            </a:endParaRPr>
          </a:p>
          <a:p>
            <a:pPr marL="0" lvl="0" indent="0" algn="l" rtl="0">
              <a:spcBef>
                <a:spcPts val="1600"/>
              </a:spcBef>
              <a:spcAft>
                <a:spcPts val="0"/>
              </a:spcAft>
              <a:buNone/>
            </a:pPr>
            <a:r>
              <a:rPr lang="en" sz="1200">
                <a:latin typeface="Calibri"/>
                <a:ea typeface="Calibri"/>
                <a:cs typeface="Calibri"/>
                <a:sym typeface="Calibri"/>
              </a:rPr>
              <a:t>This was originally delivered live via TESOL International but is now available in recorded form.  </a:t>
            </a:r>
            <a:endParaRPr sz="1200">
              <a:latin typeface="Calibri"/>
              <a:ea typeface="Calibri"/>
              <a:cs typeface="Calibri"/>
              <a:sym typeface="Calibri"/>
            </a:endParaRPr>
          </a:p>
          <a:p>
            <a:pPr marL="0" lvl="0" indent="0" algn="l" rtl="0">
              <a:spcBef>
                <a:spcPts val="1600"/>
              </a:spcBef>
              <a:spcAft>
                <a:spcPts val="1600"/>
              </a:spcAft>
              <a:buNone/>
            </a:pPr>
            <a:r>
              <a:rPr lang="en" sz="1200" b="1">
                <a:latin typeface="Calibri"/>
                <a:ea typeface="Calibri"/>
                <a:cs typeface="Calibri"/>
                <a:sym typeface="Calibri"/>
              </a:rPr>
              <a:t>*NOTE: </a:t>
            </a:r>
            <a:r>
              <a:rPr lang="en" sz="1200">
                <a:latin typeface="Calibri"/>
                <a:ea typeface="Calibri"/>
                <a:cs typeface="Calibri"/>
                <a:sym typeface="Calibri"/>
              </a:rPr>
              <a:t>To access this webinar, you must be a member of TESOL International Association. (Join today!)</a:t>
            </a:r>
            <a:endParaRPr sz="1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rgbClr val="FF9900"/>
                </a:solidFill>
              </a:rPr>
              <a:t>Presentation Outline</a:t>
            </a:r>
            <a:endParaRPr>
              <a:solidFill>
                <a:srgbClr val="FF9900"/>
              </a:solidFill>
            </a:endParaRPr>
          </a:p>
        </p:txBody>
      </p:sp>
      <p:sp>
        <p:nvSpPr>
          <p:cNvPr id="85" name="Google Shape;85;p16"/>
          <p:cNvSpPr txBox="1">
            <a:spLocks noGrp="1"/>
          </p:cNvSpPr>
          <p:nvPr>
            <p:ph type="body" idx="1"/>
          </p:nvPr>
        </p:nvSpPr>
        <p:spPr>
          <a:xfrm>
            <a:off x="791775" y="1163125"/>
            <a:ext cx="6611400" cy="33972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Introduction</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Theoretical basis</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Peer observation defined</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Guiding principles</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My experience</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Video analysis and discussion</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Pairs: identify potential focus question</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Additional resources and aids</a:t>
            </a:r>
            <a:endParaRPr sz="1400">
              <a:latin typeface="Calibri"/>
              <a:ea typeface="Calibri"/>
              <a:cs typeface="Calibri"/>
              <a:sym typeface="Calibri"/>
            </a:endParaRPr>
          </a:p>
          <a:p>
            <a:pPr marL="457200" lvl="0" indent="-317500" algn="l" rtl="0">
              <a:lnSpc>
                <a:spcPct val="150000"/>
              </a:lnSpc>
              <a:spcBef>
                <a:spcPts val="0"/>
              </a:spcBef>
              <a:spcAft>
                <a:spcPts val="0"/>
              </a:spcAft>
              <a:buSzPts val="1400"/>
              <a:buFont typeface="Calibri"/>
              <a:buAutoNum type="romanUcPeriod"/>
            </a:pPr>
            <a:r>
              <a:rPr lang="en" sz="1400">
                <a:latin typeface="Calibri"/>
                <a:ea typeface="Calibri"/>
                <a:cs typeface="Calibri"/>
                <a:sym typeface="Calibri"/>
              </a:rPr>
              <a:t>Questions and answers</a:t>
            </a:r>
            <a:endParaRPr sz="14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D62828"/>
                </a:solidFill>
              </a:rPr>
              <a:t>Article: “The Collaborative Development of Teacher Training Skills”</a:t>
            </a:r>
            <a:endParaRPr sz="2000">
              <a:solidFill>
                <a:srgbClr val="D62828"/>
              </a:solidFill>
            </a:endParaRPr>
          </a:p>
        </p:txBody>
      </p:sp>
      <p:sp>
        <p:nvSpPr>
          <p:cNvPr id="250" name="Google Shape;250;p43"/>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u="sng">
                <a:solidFill>
                  <a:srgbClr val="1155CC"/>
                </a:solidFill>
                <a:highlight>
                  <a:srgbClr val="FFFFFF"/>
                </a:highlight>
                <a:latin typeface="Calibri"/>
                <a:ea typeface="Calibri"/>
                <a:cs typeface="Calibri"/>
                <a:sym typeface="Calibri"/>
                <a:hlinkClick r:id="rId3"/>
              </a:rPr>
              <a:t>https://academic.oup.com/eltj/article-abstract/63/4/353/679175?redirectedFrom=PDF</a:t>
            </a:r>
            <a:endParaRPr sz="1200" u="sng">
              <a:solidFill>
                <a:srgbClr val="1155CC"/>
              </a:solidFill>
              <a:highlight>
                <a:srgbClr val="FFFFFF"/>
              </a:highlight>
              <a:latin typeface="Calibri"/>
              <a:ea typeface="Calibri"/>
              <a:cs typeface="Calibri"/>
              <a:sym typeface="Calibri"/>
              <a:hlinkClick r:id="rId3"/>
            </a:endParaRPr>
          </a:p>
          <a:p>
            <a:pPr marL="0" lvl="0" indent="0" algn="l" rtl="0">
              <a:spcBef>
                <a:spcPts val="0"/>
              </a:spcBef>
              <a:spcAft>
                <a:spcPts val="0"/>
              </a:spcAft>
              <a:buNone/>
            </a:pPr>
            <a:endParaRPr/>
          </a:p>
          <a:p>
            <a:pPr marL="0" lvl="0" indent="0" algn="l" rtl="0">
              <a:spcBef>
                <a:spcPts val="1600"/>
              </a:spcBef>
              <a:spcAft>
                <a:spcPts val="1600"/>
              </a:spcAft>
              <a:buNone/>
            </a:pPr>
            <a:r>
              <a:rPr lang="en" sz="1200">
                <a:latin typeface="Calibri"/>
                <a:ea typeface="Calibri"/>
                <a:cs typeface="Calibri"/>
                <a:sym typeface="Calibri"/>
              </a:rPr>
              <a:t>Another resource by Christopher Stillwell (2009) on using peer observation in the training of teacher educators. This link takes you to ELT Journal where you will find an abstract.  To view the whole article, you must subscribe to ELT Journal or purchase short-term access.</a:t>
            </a:r>
            <a:endParaRPr sz="12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311700" y="231850"/>
            <a:ext cx="8520600" cy="8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FF9900"/>
                </a:solidFill>
              </a:rPr>
              <a:t>Book Chapter: </a:t>
            </a:r>
            <a:endParaRPr sz="2000">
              <a:solidFill>
                <a:srgbClr val="FF9900"/>
              </a:solidFill>
            </a:endParaRPr>
          </a:p>
          <a:p>
            <a:pPr marL="0" lvl="0" indent="0" algn="l" rtl="0">
              <a:spcBef>
                <a:spcPts val="0"/>
              </a:spcBef>
              <a:spcAft>
                <a:spcPts val="0"/>
              </a:spcAft>
              <a:buNone/>
            </a:pPr>
            <a:r>
              <a:rPr lang="en" sz="2000">
                <a:solidFill>
                  <a:srgbClr val="FF9900"/>
                </a:solidFill>
              </a:rPr>
              <a:t>“How Would A Restaurant Reviewer Critique Student Writing?”</a:t>
            </a:r>
            <a:endParaRPr sz="2000">
              <a:solidFill>
                <a:srgbClr val="FF9900"/>
              </a:solidFill>
            </a:endParaRPr>
          </a:p>
        </p:txBody>
      </p:sp>
      <p:sp>
        <p:nvSpPr>
          <p:cNvPr id="256" name="Google Shape;256;p44"/>
          <p:cNvSpPr txBox="1">
            <a:spLocks noGrp="1"/>
          </p:cNvSpPr>
          <p:nvPr>
            <p:ph type="body" idx="1"/>
          </p:nvPr>
        </p:nvSpPr>
        <p:spPr>
          <a:xfrm>
            <a:off x="354300" y="1127700"/>
            <a:ext cx="8520600" cy="37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1155CC"/>
                </a:solidFill>
                <a:highlight>
                  <a:srgbClr val="FFFFFF"/>
                </a:highlight>
                <a:latin typeface="Calibri"/>
                <a:ea typeface="Calibri"/>
                <a:cs typeface="Calibri"/>
                <a:sym typeface="Calibri"/>
                <a:hlinkClick r:id="rId3"/>
              </a:rPr>
              <a:t>http://sites.tesol.org/bookstore/ItemDetail?iProductCode=073E&amp;Category=EBOOK</a:t>
            </a:r>
            <a:endParaRPr/>
          </a:p>
          <a:p>
            <a:pPr marL="0" lvl="0" indent="0" algn="l" rtl="0">
              <a:spcBef>
                <a:spcPts val="160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Christopher Stillwell’s (2013) book, </a:t>
            </a:r>
            <a:r>
              <a:rPr lang="en" sz="1200" i="1">
                <a:latin typeface="Calibri"/>
                <a:ea typeface="Calibri"/>
                <a:cs typeface="Calibri"/>
                <a:sym typeface="Calibri"/>
              </a:rPr>
              <a:t>Language Teaching Insights from Other Fields:</a:t>
            </a:r>
            <a:endParaRPr sz="1200" i="1">
              <a:latin typeface="Calibri"/>
              <a:ea typeface="Calibri"/>
              <a:cs typeface="Calibri"/>
              <a:sym typeface="Calibri"/>
            </a:endParaRPr>
          </a:p>
          <a:p>
            <a:pPr marL="0" lvl="0" indent="0" algn="l" rtl="0">
              <a:spcBef>
                <a:spcPts val="0"/>
              </a:spcBef>
              <a:spcAft>
                <a:spcPts val="0"/>
              </a:spcAft>
              <a:buNone/>
            </a:pPr>
            <a:r>
              <a:rPr lang="en" sz="1200" i="1">
                <a:latin typeface="Calibri"/>
                <a:ea typeface="Calibri"/>
                <a:cs typeface="Calibri"/>
                <a:sym typeface="Calibri"/>
              </a:rPr>
              <a:t>Sports, Arts, Design, and More</a:t>
            </a:r>
            <a:r>
              <a:rPr lang="en" sz="1200">
                <a:latin typeface="Calibri"/>
                <a:ea typeface="Calibri"/>
                <a:cs typeface="Calibri"/>
                <a:sym typeface="Calibri"/>
              </a:rPr>
              <a:t> contains a chapter by restaurant reviewer </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Sylvia Whitman that he references in his webinar. It is available here from TESOL </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Press in print or pdf format.  Think of Whitman’s advice in terms of giving feedback </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to a fellow teacher.  Interesting insights into many facets of English language teaching </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may be gleaned from other fields.</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Note that from the TESOL Press site, you can peruse the book’s table of contents and </a:t>
            </a:r>
            <a:endParaRPr sz="1200">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preview a chapter.</a:t>
            </a:r>
            <a:endParaRPr sz="1200">
              <a:highlight>
                <a:srgbClr val="FFFFFF"/>
              </a:highlight>
              <a:latin typeface="Calibri"/>
              <a:ea typeface="Calibri"/>
              <a:cs typeface="Calibri"/>
              <a:sym typeface="Calibri"/>
            </a:endParaRPr>
          </a:p>
          <a:p>
            <a:pPr marL="0" lvl="0" indent="0" algn="l" rtl="0">
              <a:spcBef>
                <a:spcPts val="0"/>
              </a:spcBef>
              <a:spcAft>
                <a:spcPts val="1600"/>
              </a:spcAft>
              <a:buNone/>
            </a:pPr>
            <a:endParaRPr/>
          </a:p>
        </p:txBody>
      </p:sp>
      <p:pic>
        <p:nvPicPr>
          <p:cNvPr id="257" name="Google Shape;257;p44"/>
          <p:cNvPicPr preferRelativeResize="0"/>
          <p:nvPr/>
        </p:nvPicPr>
        <p:blipFill>
          <a:blip r:embed="rId4">
            <a:alphaModFix/>
          </a:blip>
          <a:stretch>
            <a:fillRect/>
          </a:stretch>
        </p:blipFill>
        <p:spPr>
          <a:xfrm>
            <a:off x="6158275" y="1106438"/>
            <a:ext cx="2674026" cy="37964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311700" y="268425"/>
            <a:ext cx="8520600" cy="73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6AA84F"/>
                </a:solidFill>
              </a:rPr>
              <a:t>Book: </a:t>
            </a:r>
            <a:r>
              <a:rPr lang="en" sz="2000" i="1">
                <a:solidFill>
                  <a:srgbClr val="6AA84F"/>
                </a:solidFill>
                <a:highlight>
                  <a:srgbClr val="FFFFFF"/>
                </a:highlight>
              </a:rPr>
              <a:t>Continuing Cooperative Development: A Discourse Framework for Individuals as Colleagues</a:t>
            </a:r>
            <a:endParaRPr sz="2000">
              <a:solidFill>
                <a:srgbClr val="6AA84F"/>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100">
                <a:solidFill>
                  <a:srgbClr val="FF9900"/>
                </a:solidFill>
                <a:latin typeface="Arial"/>
                <a:ea typeface="Arial"/>
                <a:cs typeface="Arial"/>
                <a:sym typeface="Arial"/>
              </a:rPr>
              <a:t> </a:t>
            </a:r>
            <a:endParaRPr sz="1100">
              <a:solidFill>
                <a:srgbClr val="FF9900"/>
              </a:solidFill>
              <a:latin typeface="Arial"/>
              <a:ea typeface="Arial"/>
              <a:cs typeface="Arial"/>
              <a:sym typeface="Arial"/>
            </a:endParaRPr>
          </a:p>
          <a:p>
            <a:pPr marL="0" lvl="0" indent="0" algn="l" rtl="0">
              <a:spcBef>
                <a:spcPts val="0"/>
              </a:spcBef>
              <a:spcAft>
                <a:spcPts val="0"/>
              </a:spcAft>
              <a:buNone/>
            </a:pPr>
            <a:endParaRPr sz="2000" i="1">
              <a:solidFill>
                <a:srgbClr val="FF9900"/>
              </a:solidFill>
              <a:highlight>
                <a:srgbClr val="FFFFFF"/>
              </a:highlight>
            </a:endParaRPr>
          </a:p>
        </p:txBody>
      </p:sp>
      <p:sp>
        <p:nvSpPr>
          <p:cNvPr id="263" name="Google Shape;263;p45"/>
          <p:cNvSpPr txBox="1">
            <a:spLocks noGrp="1"/>
          </p:cNvSpPr>
          <p:nvPr>
            <p:ph type="body" idx="1"/>
          </p:nvPr>
        </p:nvSpPr>
        <p:spPr>
          <a:xfrm>
            <a:off x="311700" y="1060650"/>
            <a:ext cx="8520600" cy="390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1155CC"/>
                </a:solidFill>
                <a:highlight>
                  <a:srgbClr val="FFFFFF"/>
                </a:highlight>
                <a:latin typeface="Calibri"/>
                <a:ea typeface="Calibri"/>
                <a:cs typeface="Calibri"/>
                <a:sym typeface="Calibri"/>
                <a:hlinkClick r:id="rId3"/>
              </a:rPr>
              <a:t>https://www.amazon.com/Continuing-Cooperative-Development-Individuals-Colleagues/dp/0472088238/ref=sr_1_5?s=books&amp;ie=UTF8&amp;qid=1529710595&amp;sr=1-5&amp;keywords=edge%2C+julian</a:t>
            </a:r>
            <a:endParaRPr sz="1200">
              <a:solidFill>
                <a:srgbClr val="1155CC"/>
              </a:solidFill>
              <a:latin typeface="Calibri"/>
              <a:ea typeface="Calibri"/>
              <a:cs typeface="Calibri"/>
              <a:sym typeface="Calibri"/>
            </a:endParaRPr>
          </a:p>
          <a:p>
            <a:pPr marL="0" lvl="0" indent="0" algn="l" rtl="0">
              <a:spcBef>
                <a:spcPts val="2400"/>
              </a:spcBef>
              <a:spcAft>
                <a:spcPts val="0"/>
              </a:spcAft>
              <a:buNone/>
            </a:pPr>
            <a:r>
              <a:rPr lang="en" sz="1200">
                <a:latin typeface="Calibri"/>
                <a:ea typeface="Calibri"/>
                <a:cs typeface="Calibri"/>
                <a:sym typeface="Calibri"/>
              </a:rPr>
              <a:t>Here is the item detail of a book by Julian Edge (2002) which Stillwell references. </a:t>
            </a:r>
            <a:endParaRPr sz="1200">
              <a:latin typeface="Calibri"/>
              <a:ea typeface="Calibri"/>
              <a:cs typeface="Calibri"/>
              <a:sym typeface="Calibri"/>
            </a:endParaRPr>
          </a:p>
          <a:p>
            <a:pPr marL="0" lvl="0" indent="0" algn="l" rtl="0">
              <a:spcBef>
                <a:spcPts val="0"/>
              </a:spcBef>
              <a:spcAft>
                <a:spcPts val="0"/>
              </a:spcAft>
              <a:buNone/>
            </a:pPr>
            <a:r>
              <a:rPr lang="en" sz="1200">
                <a:solidFill>
                  <a:srgbClr val="333333"/>
                </a:solidFill>
                <a:highlight>
                  <a:srgbClr val="FFFFFF"/>
                </a:highlight>
                <a:latin typeface="Calibri"/>
                <a:ea typeface="Calibri"/>
                <a:cs typeface="Calibri"/>
                <a:sym typeface="Calibri"/>
              </a:rPr>
              <a:t>In </a:t>
            </a:r>
            <a:r>
              <a:rPr lang="en" sz="1200" i="1">
                <a:solidFill>
                  <a:srgbClr val="333333"/>
                </a:solidFill>
                <a:highlight>
                  <a:srgbClr val="FFFFFF"/>
                </a:highlight>
                <a:latin typeface="Calibri"/>
                <a:ea typeface="Calibri"/>
                <a:cs typeface="Calibri"/>
                <a:sym typeface="Calibri"/>
              </a:rPr>
              <a:t>Continuing Cooperative Development,</a:t>
            </a:r>
            <a:r>
              <a:rPr lang="en" sz="1200">
                <a:solidFill>
                  <a:srgbClr val="333333"/>
                </a:solidFill>
                <a:highlight>
                  <a:srgbClr val="FFFFFF"/>
                </a:highlight>
                <a:latin typeface="Calibri"/>
                <a:ea typeface="Calibri"/>
                <a:cs typeface="Calibri"/>
                <a:sym typeface="Calibri"/>
              </a:rPr>
              <a:t> a series of guided tasks helps readers acquire</a:t>
            </a:r>
            <a:endParaRPr sz="12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a:solidFill>
                  <a:srgbClr val="333333"/>
                </a:solidFill>
                <a:highlight>
                  <a:srgbClr val="FFFFFF"/>
                </a:highlight>
                <a:latin typeface="Calibri"/>
                <a:ea typeface="Calibri"/>
                <a:cs typeface="Calibri"/>
                <a:sym typeface="Calibri"/>
              </a:rPr>
              <a:t>specific skills of </a:t>
            </a:r>
            <a:r>
              <a:rPr lang="en" sz="1200" b="1">
                <a:solidFill>
                  <a:srgbClr val="333333"/>
                </a:solidFill>
                <a:highlight>
                  <a:srgbClr val="FFFFFF"/>
                </a:highlight>
                <a:latin typeface="Calibri"/>
                <a:ea typeface="Calibri"/>
                <a:cs typeface="Calibri"/>
                <a:sym typeface="Calibri"/>
              </a:rPr>
              <a:t>listening and responding</a:t>
            </a:r>
            <a:r>
              <a:rPr lang="en" sz="1200">
                <a:solidFill>
                  <a:srgbClr val="333333"/>
                </a:solidFill>
                <a:highlight>
                  <a:srgbClr val="FFFFFF"/>
                </a:highlight>
                <a:latin typeface="Calibri"/>
                <a:ea typeface="Calibri"/>
                <a:cs typeface="Calibri"/>
                <a:sym typeface="Calibri"/>
              </a:rPr>
              <a:t> to colleagues that they can use to take </a:t>
            </a:r>
            <a:endParaRPr sz="12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a:solidFill>
                  <a:srgbClr val="333333"/>
                </a:solidFill>
                <a:highlight>
                  <a:srgbClr val="FFFFFF"/>
                </a:highlight>
                <a:latin typeface="Calibri"/>
                <a:ea typeface="Calibri"/>
                <a:cs typeface="Calibri"/>
                <a:sym typeface="Calibri"/>
              </a:rPr>
              <a:t>individual control of their own development and increase the feeling of collegiality </a:t>
            </a:r>
            <a:endParaRPr sz="12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a:solidFill>
                  <a:srgbClr val="333333"/>
                </a:solidFill>
                <a:highlight>
                  <a:srgbClr val="FFFFFF"/>
                </a:highlight>
                <a:latin typeface="Calibri"/>
                <a:ea typeface="Calibri"/>
                <a:cs typeface="Calibri"/>
                <a:sym typeface="Calibri"/>
              </a:rPr>
              <a:t>in their workplace. Edge demonstrates how this interactive framework can be part of a </a:t>
            </a:r>
            <a:endParaRPr sz="12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a:solidFill>
                  <a:srgbClr val="333333"/>
                </a:solidFill>
                <a:highlight>
                  <a:srgbClr val="FFFFFF"/>
                </a:highlight>
                <a:latin typeface="Calibri"/>
                <a:ea typeface="Calibri"/>
                <a:cs typeface="Calibri"/>
                <a:sym typeface="Calibri"/>
              </a:rPr>
              <a:t>reflective teaching approach in response to everyday classroom issues. Note that you can </a:t>
            </a:r>
            <a:endParaRPr sz="120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r>
              <a:rPr lang="en" sz="1200">
                <a:solidFill>
                  <a:srgbClr val="333333"/>
                </a:solidFill>
                <a:highlight>
                  <a:srgbClr val="FFFFFF"/>
                </a:highlight>
                <a:latin typeface="Calibri"/>
                <a:ea typeface="Calibri"/>
                <a:cs typeface="Calibri"/>
                <a:sym typeface="Calibri"/>
              </a:rPr>
              <a:t>look inside the book and read the introduction and beginning of Chapter 1.</a:t>
            </a:r>
            <a:endParaRPr sz="1200">
              <a:solidFill>
                <a:srgbClr val="333333"/>
              </a:solidFill>
              <a:highlight>
                <a:srgbClr val="FFFFFF"/>
              </a:highlight>
              <a:latin typeface="Calibri"/>
              <a:ea typeface="Calibri"/>
              <a:cs typeface="Calibri"/>
              <a:sym typeface="Calibri"/>
            </a:endParaRPr>
          </a:p>
          <a:p>
            <a:pPr marL="0" lvl="0" indent="0" algn="l" rtl="0">
              <a:spcBef>
                <a:spcPts val="2400"/>
              </a:spcBef>
              <a:spcAft>
                <a:spcPts val="0"/>
              </a:spcAft>
              <a:buNone/>
            </a:pPr>
            <a:endParaRPr sz="1200">
              <a:latin typeface="Calibri"/>
              <a:ea typeface="Calibri"/>
              <a:cs typeface="Calibri"/>
              <a:sym typeface="Calibri"/>
            </a:endParaRPr>
          </a:p>
          <a:p>
            <a:pPr marL="0" lvl="0" indent="0" algn="l" rtl="0">
              <a:spcBef>
                <a:spcPts val="2400"/>
              </a:spcBef>
              <a:spcAft>
                <a:spcPts val="0"/>
              </a:spcAft>
              <a:buNone/>
            </a:pPr>
            <a:endParaRPr sz="1200" b="1">
              <a:solidFill>
                <a:srgbClr val="111111"/>
              </a:solidFill>
              <a:highlight>
                <a:srgbClr val="FFFFFF"/>
              </a:highlight>
              <a:uFill>
                <a:noFill/>
              </a:uFill>
              <a:latin typeface="Calibri"/>
              <a:ea typeface="Calibri"/>
              <a:cs typeface="Calibri"/>
              <a:sym typeface="Calibri"/>
              <a:hlinkClick r:id="rId3"/>
            </a:endParaRPr>
          </a:p>
          <a:p>
            <a:pPr marL="0" lvl="0" indent="0" algn="l" rtl="0">
              <a:spcBef>
                <a:spcPts val="600"/>
              </a:spcBef>
              <a:spcAft>
                <a:spcPts val="0"/>
              </a:spcAft>
              <a:buNone/>
            </a:pPr>
            <a:endParaRPr sz="1200">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uFill>
                <a:noFill/>
              </a:uFill>
              <a:hlinkClick r:id="rId4"/>
            </a:endParaRPr>
          </a:p>
          <a:p>
            <a:pPr marL="0" lvl="0" indent="0" algn="l" rtl="0">
              <a:spcBef>
                <a:spcPts val="0"/>
              </a:spcBef>
              <a:spcAft>
                <a:spcPts val="1600"/>
              </a:spcAft>
              <a:buNone/>
            </a:pPr>
            <a:endParaRPr sz="1200">
              <a:latin typeface="Calibri"/>
              <a:ea typeface="Calibri"/>
              <a:cs typeface="Calibri"/>
              <a:sym typeface="Calibri"/>
            </a:endParaRPr>
          </a:p>
        </p:txBody>
      </p:sp>
      <p:pic>
        <p:nvPicPr>
          <p:cNvPr id="264" name="Google Shape;264;p45"/>
          <p:cNvPicPr preferRelativeResize="0"/>
          <p:nvPr/>
        </p:nvPicPr>
        <p:blipFill>
          <a:blip r:embed="rId5">
            <a:alphaModFix/>
          </a:blip>
          <a:stretch>
            <a:fillRect/>
          </a:stretch>
        </p:blipFill>
        <p:spPr>
          <a:xfrm>
            <a:off x="6404975" y="1479900"/>
            <a:ext cx="2243575" cy="333477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6"/>
          <p:cNvSpPr txBox="1">
            <a:spLocks noGrp="1"/>
          </p:cNvSpPr>
          <p:nvPr>
            <p:ph type="title"/>
          </p:nvPr>
        </p:nvSpPr>
        <p:spPr>
          <a:xfrm>
            <a:off x="311700" y="213575"/>
            <a:ext cx="8520600" cy="54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155CC"/>
                </a:solidFill>
              </a:rPr>
              <a:t>Book: </a:t>
            </a:r>
            <a:r>
              <a:rPr lang="en" sz="2400" i="1">
                <a:solidFill>
                  <a:srgbClr val="1155CC"/>
                </a:solidFill>
                <a:highlight>
                  <a:srgbClr val="FFFFFF"/>
                </a:highlight>
              </a:rPr>
              <a:t>Advising and Supporting Teachers </a:t>
            </a:r>
            <a:endParaRPr sz="2400" i="1">
              <a:solidFill>
                <a:srgbClr val="1155CC"/>
              </a:solidFill>
            </a:endParaRPr>
          </a:p>
        </p:txBody>
      </p:sp>
      <p:sp>
        <p:nvSpPr>
          <p:cNvPr id="270" name="Google Shape;270;p46"/>
          <p:cNvSpPr txBox="1">
            <a:spLocks noGrp="1"/>
          </p:cNvSpPr>
          <p:nvPr>
            <p:ph type="body" idx="1"/>
          </p:nvPr>
        </p:nvSpPr>
        <p:spPr>
          <a:xfrm>
            <a:off x="311700" y="761975"/>
            <a:ext cx="8520600" cy="424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u="sng">
                <a:solidFill>
                  <a:srgbClr val="0B5394"/>
                </a:solidFill>
                <a:highlight>
                  <a:srgbClr val="FFFFFF"/>
                </a:highlight>
                <a:latin typeface="Calibri"/>
                <a:ea typeface="Calibri"/>
                <a:cs typeface="Calibri"/>
                <a:sym typeface="Calibri"/>
                <a:hlinkClick r:id="rId3"/>
              </a:rPr>
              <a:t>https://www.amazon.com/Advising-Supporting-Teachers-Cambridge-Development/dp/0521638968/ref=sr_1_1?ie=UTF8&amp;qid=1529717727&amp;sr=8-1&amp;keywords=Thornton+and+Randall+Advising+and+Supporting</a:t>
            </a:r>
            <a:endParaRPr sz="1200" u="sng">
              <a:solidFill>
                <a:srgbClr val="0B5394"/>
              </a:solidFill>
              <a:highlight>
                <a:srgbClr val="FFFFFF"/>
              </a:highlight>
              <a:latin typeface="Calibri"/>
              <a:ea typeface="Calibri"/>
              <a:cs typeface="Calibri"/>
              <a:sym typeface="Calibri"/>
              <a:hlinkClick r:id="rId3"/>
            </a:endParaRPr>
          </a:p>
          <a:p>
            <a:pPr marL="0" lvl="0" indent="0" algn="l" rtl="0">
              <a:lnSpc>
                <a:spcPct val="100000"/>
              </a:lnSpc>
              <a:spcBef>
                <a:spcPts val="0"/>
              </a:spcBef>
              <a:spcAft>
                <a:spcPts val="0"/>
              </a:spcAft>
              <a:buNone/>
            </a:pPr>
            <a:endParaRPr sz="1200">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1200">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1200">
                <a:highlight>
                  <a:srgbClr val="FFFFFF"/>
                </a:highlight>
                <a:latin typeface="Calibri"/>
                <a:ea typeface="Calibri"/>
                <a:cs typeface="Calibri"/>
                <a:sym typeface="Calibri"/>
              </a:rPr>
              <a:t>Another of Stillwell’s recommendations, this book by Randall and Thornton (2001) </a:t>
            </a: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1200">
                <a:highlight>
                  <a:srgbClr val="FFFFFF"/>
                </a:highlight>
                <a:latin typeface="Calibri"/>
                <a:ea typeface="Calibri"/>
                <a:cs typeface="Calibri"/>
                <a:sym typeface="Calibri"/>
              </a:rPr>
              <a:t>examines the role of teacher advisors and how they may develop the skills required </a:t>
            </a: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1200">
                <a:highlight>
                  <a:srgbClr val="FFFFFF"/>
                </a:highlight>
                <a:latin typeface="Calibri"/>
                <a:ea typeface="Calibri"/>
                <a:cs typeface="Calibri"/>
                <a:sym typeface="Calibri"/>
              </a:rPr>
              <a:t>for producing effective feedback. This could also be used to inform peer advisors.</a:t>
            </a: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Again, the Amazon item detail is linked above.  Note the ability to preview extensively: </a:t>
            </a: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you can look inside at the table of contents and index, preview a chapter, and peruse </a:t>
            </a: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the numerous photocopiable resources, including interactive tools for role play, case </a:t>
            </a: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studies, examples of note-taking methods, sample conversations, scenarios for group </a:t>
            </a: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problem-solving, sketches to illustrate body language, seating configuration plan, etc. </a:t>
            </a:r>
            <a:endParaRPr sz="1200">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a:latin typeface="Calibri"/>
              <a:ea typeface="Calibri"/>
              <a:cs typeface="Calibri"/>
              <a:sym typeface="Calibri"/>
            </a:endParaRPr>
          </a:p>
        </p:txBody>
      </p:sp>
      <p:pic>
        <p:nvPicPr>
          <p:cNvPr id="271" name="Google Shape;271;p46"/>
          <p:cNvPicPr preferRelativeResize="0"/>
          <p:nvPr/>
        </p:nvPicPr>
        <p:blipFill>
          <a:blip r:embed="rId4">
            <a:alphaModFix/>
          </a:blip>
          <a:stretch>
            <a:fillRect/>
          </a:stretch>
        </p:blipFill>
        <p:spPr>
          <a:xfrm>
            <a:off x="5994125" y="1263075"/>
            <a:ext cx="2685800" cy="3582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D62828"/>
                </a:solidFill>
              </a:rPr>
              <a:t>Internet Resource List</a:t>
            </a:r>
            <a:endParaRPr sz="2400">
              <a:solidFill>
                <a:srgbClr val="D62828"/>
              </a:solidFill>
            </a:endParaRPr>
          </a:p>
        </p:txBody>
      </p:sp>
      <p:sp>
        <p:nvSpPr>
          <p:cNvPr id="277" name="Google Shape;277;p47"/>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highlight>
                  <a:srgbClr val="FFFFFF"/>
                </a:highlight>
                <a:latin typeface="Arial"/>
                <a:ea typeface="Arial"/>
                <a:cs typeface="Arial"/>
                <a:sym typeface="Arial"/>
              </a:rPr>
              <a:t>https://tntp.org/teacher-talent-toolbox/view/observation-and-feedback</a:t>
            </a:r>
            <a:endParaRPr sz="1200" b="1">
              <a:solidFill>
                <a:srgbClr val="000000"/>
              </a:solidFill>
              <a:highlight>
                <a:srgbClr val="FFFFFF"/>
              </a:highlight>
              <a:latin typeface="Arial"/>
              <a:ea typeface="Arial"/>
              <a:cs typeface="Arial"/>
              <a:sym typeface="Arial"/>
            </a:endParaRPr>
          </a:p>
          <a:p>
            <a:pPr marL="0" lvl="0" indent="0" algn="l" rtl="0">
              <a:spcBef>
                <a:spcPts val="1600"/>
              </a:spcBef>
              <a:spcAft>
                <a:spcPts val="1600"/>
              </a:spcAft>
              <a:buNone/>
            </a:pPr>
            <a:endParaRPr/>
          </a:p>
        </p:txBody>
      </p:sp>
      <p:pic>
        <p:nvPicPr>
          <p:cNvPr id="278" name="Google Shape;278;p47"/>
          <p:cNvPicPr preferRelativeResize="0"/>
          <p:nvPr/>
        </p:nvPicPr>
        <p:blipFill>
          <a:blip r:embed="rId3">
            <a:alphaModFix/>
          </a:blip>
          <a:stretch>
            <a:fillRect/>
          </a:stretch>
        </p:blipFill>
        <p:spPr>
          <a:xfrm>
            <a:off x="311700" y="1181150"/>
            <a:ext cx="5513550" cy="3101375"/>
          </a:xfrm>
          <a:prstGeom prst="rect">
            <a:avLst/>
          </a:prstGeom>
          <a:noFill/>
          <a:ln>
            <a:noFill/>
          </a:ln>
        </p:spPr>
      </p:pic>
      <p:sp>
        <p:nvSpPr>
          <p:cNvPr id="279" name="Google Shape;279;p47"/>
          <p:cNvSpPr txBox="1"/>
          <p:nvPr/>
        </p:nvSpPr>
        <p:spPr>
          <a:xfrm>
            <a:off x="6166150" y="1171600"/>
            <a:ext cx="2434800" cy="33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sz="1200" u="sng">
                <a:solidFill>
                  <a:srgbClr val="1155CC"/>
                </a:solidFill>
                <a:highlight>
                  <a:srgbClr val="FFFFFF"/>
                </a:highlight>
                <a:latin typeface="Calibri"/>
                <a:ea typeface="Calibri"/>
                <a:cs typeface="Calibri"/>
                <a:sym typeface="Calibri"/>
                <a:hlinkClick r:id="rId4"/>
              </a:rPr>
              <a:t>https://tntp.org/teacher-talent-toolbox/view/observation-and-feedback</a:t>
            </a:r>
            <a:endParaRPr/>
          </a:p>
          <a:p>
            <a:pPr marL="0" lvl="0" indent="0" algn="l" rtl="0">
              <a:spcBef>
                <a:spcPts val="0"/>
              </a:spcBef>
              <a:spcAft>
                <a:spcPts val="0"/>
              </a:spcAft>
              <a:buNone/>
            </a:pPr>
            <a:endParaRPr/>
          </a:p>
          <a:p>
            <a:pPr marL="0" lvl="0" indent="0" algn="l"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r>
              <a:rPr lang="en" sz="1200">
                <a:latin typeface="Calibri"/>
                <a:ea typeface="Calibri"/>
                <a:cs typeface="Calibri"/>
                <a:sym typeface="Calibri"/>
              </a:rPr>
              <a:t>Finally, here is a “toolbox” of Internet resources for observation and feedback from TNTP.</a:t>
            </a: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200">
              <a:uFill>
                <a:noFill/>
              </a:uFill>
              <a:latin typeface="Calibri"/>
              <a:ea typeface="Calibri"/>
              <a:cs typeface="Calibri"/>
              <a:sym typeface="Calibri"/>
              <a:hlinkClick r:id="rId4"/>
            </a:endParaRPr>
          </a:p>
          <a:p>
            <a:pPr marL="0" lvl="0" indent="0" algn="l" rtl="0">
              <a:spcBef>
                <a:spcPts val="0"/>
              </a:spcBef>
              <a:spcAft>
                <a:spcPts val="0"/>
              </a:spcAft>
              <a:buNone/>
            </a:pPr>
            <a:endParaRPr/>
          </a:p>
        </p:txBody>
      </p:sp>
      <p:sp>
        <p:nvSpPr>
          <p:cNvPr id="280" name="Google Shape;280;p47"/>
          <p:cNvSpPr txBox="1"/>
          <p:nvPr/>
        </p:nvSpPr>
        <p:spPr>
          <a:xfrm>
            <a:off x="316550" y="4282525"/>
            <a:ext cx="5557500" cy="26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900">
                <a:latin typeface="Calibri"/>
                <a:ea typeface="Calibri"/>
                <a:cs typeface="Calibri"/>
                <a:sym typeface="Calibri"/>
              </a:rPr>
              <a:t>Photo:  </a:t>
            </a:r>
            <a:r>
              <a:rPr lang="en" sz="900" u="sng">
                <a:solidFill>
                  <a:srgbClr val="1155CC"/>
                </a:solidFill>
                <a:highlight>
                  <a:srgbClr val="FFFFFF"/>
                </a:highlight>
                <a:latin typeface="Calibri"/>
                <a:ea typeface="Calibri"/>
                <a:cs typeface="Calibri"/>
                <a:sym typeface="Calibri"/>
                <a:hlinkClick r:id="rId5"/>
              </a:rPr>
              <a:t>https://i.ytimg.com/vi/-3eYi-iylD8/maxresdefault.jpg</a:t>
            </a:r>
            <a:endParaRPr sz="900" u="sng">
              <a:solidFill>
                <a:srgbClr val="1155CC"/>
              </a:solidFill>
              <a:highlight>
                <a:srgbClr val="FFFFFF"/>
              </a:highlight>
              <a:latin typeface="Calibri"/>
              <a:ea typeface="Calibri"/>
              <a:cs typeface="Calibri"/>
              <a:sym typeface="Calibri"/>
              <a:hlinkClick r:id="rId5"/>
            </a:endParaRPr>
          </a:p>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155CC"/>
                </a:solidFill>
              </a:rPr>
              <a:t>Remember the goal...</a:t>
            </a:r>
            <a:endParaRPr sz="2400">
              <a:solidFill>
                <a:srgbClr val="1155CC"/>
              </a:solidFill>
            </a:endParaRPr>
          </a:p>
        </p:txBody>
      </p:sp>
      <p:sp>
        <p:nvSpPr>
          <p:cNvPr id="286" name="Google Shape;286;p4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7" name="Google Shape;287;p48"/>
          <p:cNvPicPr preferRelativeResize="0"/>
          <p:nvPr/>
        </p:nvPicPr>
        <p:blipFill>
          <a:blip r:embed="rId3">
            <a:alphaModFix/>
          </a:blip>
          <a:stretch>
            <a:fillRect/>
          </a:stretch>
        </p:blipFill>
        <p:spPr>
          <a:xfrm>
            <a:off x="311699" y="1171599"/>
            <a:ext cx="3397200" cy="3397200"/>
          </a:xfrm>
          <a:prstGeom prst="rect">
            <a:avLst/>
          </a:prstGeom>
          <a:noFill/>
          <a:ln>
            <a:noFill/>
          </a:ln>
        </p:spPr>
      </p:pic>
      <p:sp>
        <p:nvSpPr>
          <p:cNvPr id="288" name="Google Shape;288;p48"/>
          <p:cNvSpPr txBox="1"/>
          <p:nvPr/>
        </p:nvSpPr>
        <p:spPr>
          <a:xfrm>
            <a:off x="3956450" y="1171600"/>
            <a:ext cx="4881900" cy="339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sz="1800">
              <a:solidFill>
                <a:srgbClr val="9900FF"/>
              </a:solidFill>
              <a:latin typeface="Comic Sans MS"/>
              <a:ea typeface="Comic Sans MS"/>
              <a:cs typeface="Comic Sans MS"/>
              <a:sym typeface="Comic Sans MS"/>
            </a:endParaRPr>
          </a:p>
          <a:p>
            <a:pPr marL="0" lvl="0" indent="0" algn="ctr" rtl="0">
              <a:lnSpc>
                <a:spcPct val="115000"/>
              </a:lnSpc>
              <a:spcBef>
                <a:spcPts val="0"/>
              </a:spcBef>
              <a:spcAft>
                <a:spcPts val="0"/>
              </a:spcAft>
              <a:buNone/>
            </a:pPr>
            <a:endParaRPr sz="1800">
              <a:solidFill>
                <a:srgbClr val="9900FF"/>
              </a:solidFill>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 sz="1600">
                <a:solidFill>
                  <a:srgbClr val="1155CC"/>
                </a:solidFill>
                <a:latin typeface="Comic Sans MS"/>
                <a:ea typeface="Comic Sans MS"/>
                <a:cs typeface="Comic Sans MS"/>
                <a:sym typeface="Comic Sans MS"/>
              </a:rPr>
              <a:t>“In planning professional development to </a:t>
            </a:r>
            <a:endParaRPr sz="1600">
              <a:solidFill>
                <a:srgbClr val="1155CC"/>
              </a:solidFill>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 sz="1600">
                <a:solidFill>
                  <a:srgbClr val="1155CC"/>
                </a:solidFill>
                <a:latin typeface="Comic Sans MS"/>
                <a:ea typeface="Comic Sans MS"/>
                <a:cs typeface="Comic Sans MS"/>
                <a:sym typeface="Comic Sans MS"/>
              </a:rPr>
              <a:t>improve student learning,…you must plan ‘backward,’ starting where you want to end </a:t>
            </a:r>
            <a:endParaRPr sz="1600">
              <a:solidFill>
                <a:srgbClr val="1155CC"/>
              </a:solidFill>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 sz="1600">
                <a:solidFill>
                  <a:srgbClr val="1155CC"/>
                </a:solidFill>
                <a:latin typeface="Comic Sans MS"/>
                <a:ea typeface="Comic Sans MS"/>
                <a:cs typeface="Comic Sans MS"/>
                <a:sym typeface="Comic Sans MS"/>
              </a:rPr>
              <a:t>and then working back.”  </a:t>
            </a:r>
            <a:endParaRPr sz="1600">
              <a:solidFill>
                <a:srgbClr val="1155CC"/>
              </a:solidFill>
              <a:latin typeface="Comic Sans MS"/>
              <a:ea typeface="Comic Sans MS"/>
              <a:cs typeface="Comic Sans MS"/>
              <a:sym typeface="Comic Sans MS"/>
            </a:endParaRPr>
          </a:p>
          <a:p>
            <a:pPr marL="0" lvl="0" indent="0" algn="ctr" rtl="0">
              <a:lnSpc>
                <a:spcPct val="115000"/>
              </a:lnSpc>
              <a:spcBef>
                <a:spcPts val="0"/>
              </a:spcBef>
              <a:spcAft>
                <a:spcPts val="0"/>
              </a:spcAft>
              <a:buNone/>
            </a:pPr>
            <a:endParaRPr sz="1600">
              <a:solidFill>
                <a:srgbClr val="1155CC"/>
              </a:solidFill>
              <a:latin typeface="Comic Sans MS"/>
              <a:ea typeface="Comic Sans MS"/>
              <a:cs typeface="Comic Sans MS"/>
              <a:sym typeface="Comic Sans MS"/>
            </a:endParaRPr>
          </a:p>
          <a:p>
            <a:pPr marL="0" lvl="0" indent="0" algn="ctr" rtl="0">
              <a:lnSpc>
                <a:spcPct val="115000"/>
              </a:lnSpc>
              <a:spcBef>
                <a:spcPts val="0"/>
              </a:spcBef>
              <a:spcAft>
                <a:spcPts val="0"/>
              </a:spcAft>
              <a:buNone/>
            </a:pPr>
            <a:r>
              <a:rPr lang="en" sz="1200">
                <a:solidFill>
                  <a:srgbClr val="1155CC"/>
                </a:solidFill>
                <a:latin typeface="Comic Sans MS"/>
                <a:ea typeface="Comic Sans MS"/>
                <a:cs typeface="Comic Sans MS"/>
                <a:sym typeface="Comic Sans MS"/>
              </a:rPr>
              <a:t>(Thomas R. Guskey, 2002, p. 50) </a:t>
            </a:r>
            <a:endParaRPr sz="1200">
              <a:solidFill>
                <a:srgbClr val="1155CC"/>
              </a:solidFill>
              <a:latin typeface="Comic Sans MS"/>
              <a:ea typeface="Comic Sans MS"/>
              <a:cs typeface="Comic Sans MS"/>
              <a:sym typeface="Comic Sans MS"/>
            </a:endParaRPr>
          </a:p>
          <a:p>
            <a:pPr marL="0" lvl="0" indent="0" algn="l" rtl="0">
              <a:lnSpc>
                <a:spcPct val="115000"/>
              </a:lnSpc>
              <a:spcBef>
                <a:spcPts val="0"/>
              </a:spcBef>
              <a:spcAft>
                <a:spcPts val="0"/>
              </a:spcAft>
              <a:buNone/>
            </a:pPr>
            <a:endParaRPr sz="1200">
              <a:solidFill>
                <a:srgbClr val="1155CC"/>
              </a:solidFill>
              <a:latin typeface="Calibri"/>
              <a:ea typeface="Calibri"/>
              <a:cs typeface="Calibri"/>
              <a:sym typeface="Calibri"/>
            </a:endParaRPr>
          </a:p>
        </p:txBody>
      </p:sp>
      <p:sp>
        <p:nvSpPr>
          <p:cNvPr id="289" name="Google Shape;289;p48"/>
          <p:cNvSpPr txBox="1"/>
          <p:nvPr/>
        </p:nvSpPr>
        <p:spPr>
          <a:xfrm>
            <a:off x="3658150" y="4133200"/>
            <a:ext cx="5258400" cy="43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Calibri"/>
                <a:ea typeface="Calibri"/>
                <a:cs typeface="Calibri"/>
                <a:sym typeface="Calibri"/>
              </a:rPr>
              <a:t>Graphic: </a:t>
            </a:r>
            <a:r>
              <a:rPr lang="en" sz="800" u="sng">
                <a:solidFill>
                  <a:srgbClr val="1155CC"/>
                </a:solidFill>
                <a:highlight>
                  <a:srgbClr val="FFFFFF"/>
                </a:highlight>
                <a:latin typeface="Calibri"/>
                <a:ea typeface="Calibri"/>
                <a:cs typeface="Calibri"/>
                <a:sym typeface="Calibri"/>
                <a:hlinkClick r:id="rId4"/>
              </a:rPr>
              <a:t>https://encrypted-tbn0.gstatic.com/images?q=tbn:ANd9GcTWzNRDSbhF38uQxd9yiOVLgDkYDKlgf-nmYCecqdx1svSU9XdM</a:t>
            </a:r>
            <a:endParaRPr sz="800" u="sng">
              <a:solidFill>
                <a:srgbClr val="1155CC"/>
              </a:solidFill>
              <a:highlight>
                <a:srgbClr val="FFFFFF"/>
              </a:highlight>
              <a:latin typeface="Calibri"/>
              <a:ea typeface="Calibri"/>
              <a:cs typeface="Calibri"/>
              <a:sym typeface="Calibri"/>
              <a:hlinkClick r:id="rId4"/>
            </a:endParaRPr>
          </a:p>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9"/>
          <p:cNvSpPr txBox="1">
            <a:spLocks noGrp="1"/>
          </p:cNvSpPr>
          <p:nvPr>
            <p:ph type="title"/>
          </p:nvPr>
        </p:nvSpPr>
        <p:spPr>
          <a:xfrm>
            <a:off x="311700" y="230500"/>
            <a:ext cx="8520600" cy="49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155CC"/>
                </a:solidFill>
              </a:rPr>
              <a:t>References</a:t>
            </a:r>
            <a:endParaRPr sz="2400">
              <a:solidFill>
                <a:srgbClr val="1155CC"/>
              </a:solidFill>
            </a:endParaRPr>
          </a:p>
        </p:txBody>
      </p:sp>
      <p:sp>
        <p:nvSpPr>
          <p:cNvPr id="295" name="Google Shape;295;p49"/>
          <p:cNvSpPr txBox="1">
            <a:spLocks noGrp="1"/>
          </p:cNvSpPr>
          <p:nvPr>
            <p:ph type="body" idx="1"/>
          </p:nvPr>
        </p:nvSpPr>
        <p:spPr>
          <a:xfrm>
            <a:off x="311700" y="938775"/>
            <a:ext cx="8520600" cy="391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000">
                <a:latin typeface="Calibri"/>
                <a:ea typeface="Calibri"/>
                <a:cs typeface="Calibri"/>
                <a:sym typeface="Calibri"/>
              </a:rPr>
              <a:t>Alaska Department of Education and Early Development. (1997). Standards for Alaska’s Teachers.</a:t>
            </a:r>
            <a:endParaRPr sz="1000">
              <a:latin typeface="Calibri"/>
              <a:ea typeface="Calibri"/>
              <a:cs typeface="Calibri"/>
              <a:sym typeface="Calibri"/>
            </a:endParaRPr>
          </a:p>
          <a:p>
            <a:pPr marL="0" lvl="0" indent="457200" algn="l" rtl="0">
              <a:lnSpc>
                <a:spcPct val="100000"/>
              </a:lnSpc>
              <a:spcBef>
                <a:spcPts val="0"/>
              </a:spcBef>
              <a:spcAft>
                <a:spcPts val="0"/>
              </a:spcAft>
              <a:buNone/>
            </a:pPr>
            <a:r>
              <a:rPr lang="en" sz="1000">
                <a:latin typeface="Calibri"/>
                <a:ea typeface="Calibri"/>
                <a:cs typeface="Calibri"/>
                <a:sym typeface="Calibri"/>
              </a:rPr>
              <a:t>Retrieved from</a:t>
            </a:r>
            <a:r>
              <a:rPr lang="en" sz="1000">
                <a:uFill>
                  <a:noFill/>
                </a:uFill>
                <a:latin typeface="Calibri"/>
                <a:ea typeface="Calibri"/>
                <a:cs typeface="Calibri"/>
                <a:sym typeface="Calibri"/>
                <a:hlinkClick r:id="rId3"/>
              </a:rPr>
              <a:t> </a:t>
            </a:r>
            <a:r>
              <a:rPr lang="en" sz="1000" u="sng">
                <a:solidFill>
                  <a:srgbClr val="1155CC"/>
                </a:solidFill>
                <a:latin typeface="Calibri"/>
                <a:ea typeface="Calibri"/>
                <a:cs typeface="Calibri"/>
                <a:sym typeface="Calibri"/>
                <a:hlinkClick r:id="rId3"/>
              </a:rPr>
              <a:t>https://education.alaska.gov/TeacherCertification/standards/pdf/teacher.pdf</a:t>
            </a:r>
            <a:endParaRPr sz="10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000">
                <a:latin typeface="Calibri"/>
                <a:ea typeface="Calibri"/>
                <a:cs typeface="Calibri"/>
                <a:sym typeface="Calibri"/>
              </a:rPr>
              <a:t>Cambridge English Language Framework. (2014). Framework Components. UCLES. Retrieved from</a:t>
            </a:r>
            <a:endParaRPr sz="1000">
              <a:latin typeface="Calibri"/>
              <a:ea typeface="Calibri"/>
              <a:cs typeface="Calibri"/>
              <a:sym typeface="Calibri"/>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latin typeface="Calibri"/>
                <a:ea typeface="Calibri"/>
                <a:cs typeface="Calibri"/>
                <a:sym typeface="Calibri"/>
                <a:hlinkClick r:id="rId4"/>
              </a:rPr>
              <a:t>http://www.cambridgeenglish.org/images/172991-categories-and-components-cambridge-english-teaching-framework.pdf</a:t>
            </a:r>
            <a:endParaRPr sz="1000" u="sng">
              <a:solidFill>
                <a:srgbClr val="1155CC"/>
              </a:solidFill>
              <a:latin typeface="Calibri"/>
              <a:ea typeface="Calibri"/>
              <a:cs typeface="Calibri"/>
              <a:sym typeface="Calibri"/>
              <a:hlinkClick r:id="rId4"/>
            </a:endParaRPr>
          </a:p>
          <a:p>
            <a:pPr marL="0" lvl="0" indent="0" algn="l" rtl="0">
              <a:lnSpc>
                <a:spcPct val="100000"/>
              </a:lnSpc>
              <a:spcBef>
                <a:spcPts val="1000"/>
              </a:spcBef>
              <a:spcAft>
                <a:spcPts val="0"/>
              </a:spcAft>
              <a:buClr>
                <a:schemeClr val="dk1"/>
              </a:buClr>
              <a:buSzPts val="1100"/>
              <a:buFont typeface="Arial"/>
              <a:buNone/>
            </a:pPr>
            <a:r>
              <a:rPr lang="en" sz="1000">
                <a:latin typeface="Calibri"/>
                <a:ea typeface="Calibri"/>
                <a:cs typeface="Calibri"/>
                <a:sym typeface="Calibri"/>
              </a:rPr>
              <a:t> Cambridge English Teaching Framework. (2014). Summary Chart. UCLES. Retrieved from</a:t>
            </a:r>
            <a:endParaRPr sz="1000">
              <a:latin typeface="Calibri"/>
              <a:ea typeface="Calibri"/>
              <a:cs typeface="Calibri"/>
              <a:sym typeface="Calibri"/>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latin typeface="Calibri"/>
                <a:ea typeface="Calibri"/>
                <a:cs typeface="Calibri"/>
                <a:sym typeface="Calibri"/>
                <a:hlinkClick r:id="rId5"/>
              </a:rPr>
              <a:t>http://www.cambridgeenglish.org/images/165722-teaching-framework-summary-.pdf</a:t>
            </a:r>
            <a:endParaRPr sz="1000" u="sng">
              <a:solidFill>
                <a:srgbClr val="1155CC"/>
              </a:solidFill>
              <a:latin typeface="Calibri"/>
              <a:ea typeface="Calibri"/>
              <a:cs typeface="Calibri"/>
              <a:sym typeface="Calibri"/>
              <a:hlinkClick r:id="rId5"/>
            </a:endParaRPr>
          </a:p>
          <a:p>
            <a:pPr marL="0" lvl="0" indent="0" algn="l" rtl="0">
              <a:lnSpc>
                <a:spcPct val="100000"/>
              </a:lnSpc>
              <a:spcBef>
                <a:spcPts val="1000"/>
              </a:spcBef>
              <a:spcAft>
                <a:spcPts val="0"/>
              </a:spcAft>
              <a:buNone/>
            </a:pPr>
            <a:r>
              <a:rPr lang="en" sz="1000">
                <a:highlight>
                  <a:srgbClr val="FFFFFF"/>
                </a:highlight>
                <a:latin typeface="Calibri"/>
                <a:ea typeface="Calibri"/>
                <a:cs typeface="Calibri"/>
                <a:sym typeface="Calibri"/>
              </a:rPr>
              <a:t>Cambridge English Trainer Framework. (2016). </a:t>
            </a:r>
            <a:r>
              <a:rPr lang="en" sz="1000" i="1">
                <a:highlight>
                  <a:srgbClr val="FFFFFF"/>
                </a:highlight>
                <a:latin typeface="Calibri"/>
                <a:ea typeface="Calibri"/>
                <a:cs typeface="Calibri"/>
                <a:sym typeface="Calibri"/>
              </a:rPr>
              <a:t>From Teacher to Trainer and Beyond. </a:t>
            </a:r>
            <a:r>
              <a:rPr lang="en" sz="1000">
                <a:highlight>
                  <a:srgbClr val="FFFFFF"/>
                </a:highlight>
                <a:latin typeface="Calibri"/>
                <a:ea typeface="Calibri"/>
                <a:cs typeface="Calibri"/>
                <a:sym typeface="Calibri"/>
              </a:rPr>
              <a:t>[Video file]. Retrieved from</a:t>
            </a:r>
            <a:r>
              <a:rPr lang="en" sz="1000">
                <a:highlight>
                  <a:srgbClr val="FFFFFF"/>
                </a:highlight>
                <a:uFill>
                  <a:noFill/>
                </a:uFill>
                <a:latin typeface="Calibri"/>
                <a:ea typeface="Calibri"/>
                <a:cs typeface="Calibri"/>
                <a:sym typeface="Calibri"/>
                <a:hlinkClick r:id="rId6"/>
              </a:rPr>
              <a:t> </a:t>
            </a:r>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highlight>
                  <a:srgbClr val="FFFFFF"/>
                </a:highlight>
                <a:latin typeface="Calibri"/>
                <a:ea typeface="Calibri"/>
                <a:cs typeface="Calibri"/>
                <a:sym typeface="Calibri"/>
                <a:hlinkClick r:id="rId6"/>
              </a:rPr>
              <a:t>https://www.youtube.com/watch?time_continue=1980&amp;v=oouhRbC_icI</a:t>
            </a:r>
            <a:endParaRPr sz="1000" u="sng">
              <a:solidFill>
                <a:srgbClr val="1155CC"/>
              </a:solidFill>
              <a:highlight>
                <a:srgbClr val="FFFFFF"/>
              </a:highlight>
              <a:latin typeface="Calibri"/>
              <a:ea typeface="Calibri"/>
              <a:cs typeface="Calibri"/>
              <a:sym typeface="Calibri"/>
              <a:hlinkClick r:id="rId6"/>
            </a:endParaRPr>
          </a:p>
          <a:p>
            <a:pPr marL="0" lvl="0" indent="0" algn="l" rtl="0">
              <a:lnSpc>
                <a:spcPct val="100000"/>
              </a:lnSpc>
              <a:spcBef>
                <a:spcPts val="1000"/>
              </a:spcBef>
              <a:spcAft>
                <a:spcPts val="0"/>
              </a:spcAft>
              <a:buNone/>
            </a:pPr>
            <a:r>
              <a:rPr lang="en" sz="1000">
                <a:highlight>
                  <a:srgbClr val="FFFFFF"/>
                </a:highlight>
                <a:latin typeface="Calibri"/>
                <a:ea typeface="Calibri"/>
                <a:cs typeface="Calibri"/>
                <a:sym typeface="Calibri"/>
              </a:rPr>
              <a:t>Clarke, Martyn. (March 2017). Five Activities for Peer Observation [Blog post]. </a:t>
            </a:r>
            <a:r>
              <a:rPr lang="en" sz="1000" i="1">
                <a:highlight>
                  <a:srgbClr val="FFFFFF"/>
                </a:highlight>
                <a:latin typeface="Calibri"/>
                <a:ea typeface="Calibri"/>
                <a:cs typeface="Calibri"/>
                <a:sym typeface="Calibri"/>
              </a:rPr>
              <a:t>English Language Teaching Global Blog. </a:t>
            </a:r>
            <a:r>
              <a:rPr lang="en" sz="1000">
                <a:highlight>
                  <a:srgbClr val="FFFFFF"/>
                </a:highlight>
                <a:latin typeface="Calibri"/>
                <a:ea typeface="Calibri"/>
                <a:cs typeface="Calibri"/>
                <a:sym typeface="Calibri"/>
              </a:rPr>
              <a:t>Oxford University Press. Retrieved from</a:t>
            </a:r>
            <a:r>
              <a:rPr lang="en" sz="1000">
                <a:highlight>
                  <a:srgbClr val="FFFFFF"/>
                </a:highlight>
                <a:uFill>
                  <a:noFill/>
                </a:uFill>
                <a:latin typeface="Calibri"/>
                <a:ea typeface="Calibri"/>
                <a:cs typeface="Calibri"/>
                <a:sym typeface="Calibri"/>
                <a:hlinkClick r:id="rId7"/>
              </a:rPr>
              <a:t> </a:t>
            </a:r>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highlight>
                  <a:srgbClr val="FFFFFF"/>
                </a:highlight>
                <a:latin typeface="Calibri"/>
                <a:ea typeface="Calibri"/>
                <a:cs typeface="Calibri"/>
                <a:sym typeface="Calibri"/>
                <a:hlinkClick r:id="rId7"/>
              </a:rPr>
              <a:t>https://oupeltglobalblog.com/2017/03/09/5-activities-for-peer-observation/</a:t>
            </a:r>
            <a:endParaRPr sz="1000" u="sng">
              <a:solidFill>
                <a:srgbClr val="1155CC"/>
              </a:solidFill>
              <a:highlight>
                <a:srgbClr val="FFFFFF"/>
              </a:highlight>
              <a:latin typeface="Calibri"/>
              <a:ea typeface="Calibri"/>
              <a:cs typeface="Calibri"/>
              <a:sym typeface="Calibri"/>
              <a:hlinkClick r:id="rId7"/>
            </a:endParaRPr>
          </a:p>
          <a:p>
            <a:pPr marL="0" lvl="0" indent="0" algn="l" rtl="0">
              <a:lnSpc>
                <a:spcPct val="100000"/>
              </a:lnSpc>
              <a:spcBef>
                <a:spcPts val="1000"/>
              </a:spcBef>
              <a:spcAft>
                <a:spcPts val="0"/>
              </a:spcAft>
              <a:buNone/>
            </a:pPr>
            <a:r>
              <a:rPr lang="en" sz="1000">
                <a:latin typeface="Calibri"/>
                <a:ea typeface="Calibri"/>
                <a:cs typeface="Calibri"/>
                <a:sym typeface="Calibri"/>
              </a:rPr>
              <a:t>Darling-Hammond, L., Hyler, M.E., &amp; Gardner, M. (2017). Effective Teacher Professional Development. Palo Alto, CA: Learning Policy Institute. Retrieved from</a:t>
            </a:r>
            <a:r>
              <a:rPr lang="en" sz="1000">
                <a:uFill>
                  <a:noFill/>
                </a:uFill>
                <a:latin typeface="Calibri"/>
                <a:ea typeface="Calibri"/>
                <a:cs typeface="Calibri"/>
                <a:sym typeface="Calibri"/>
                <a:hlinkClick r:id="rId8"/>
              </a:rPr>
              <a:t> </a:t>
            </a:r>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latin typeface="Calibri"/>
                <a:ea typeface="Calibri"/>
                <a:cs typeface="Calibri"/>
                <a:sym typeface="Calibri"/>
                <a:hlinkClick r:id="rId8"/>
              </a:rPr>
              <a:t>https://learningpolicyinstitute.org/sites/default/files/product-files/Effective_Teacher_Professional_Development_REPORT.pdf</a:t>
            </a:r>
            <a:endParaRPr sz="1000" u="sng">
              <a:solidFill>
                <a:srgbClr val="1155CC"/>
              </a:solidFill>
              <a:latin typeface="Calibri"/>
              <a:ea typeface="Calibri"/>
              <a:cs typeface="Calibri"/>
              <a:sym typeface="Calibri"/>
              <a:hlinkClick r:id="rId8"/>
            </a:endParaRPr>
          </a:p>
          <a:p>
            <a:pPr marL="0" lvl="0" indent="0" algn="l" rtl="0">
              <a:lnSpc>
                <a:spcPct val="100000"/>
              </a:lnSpc>
              <a:spcBef>
                <a:spcPts val="1000"/>
              </a:spcBef>
              <a:spcAft>
                <a:spcPts val="0"/>
              </a:spcAft>
              <a:buClr>
                <a:schemeClr val="dk1"/>
              </a:buClr>
              <a:buSzPts val="1100"/>
              <a:buFont typeface="Arial"/>
              <a:buNone/>
            </a:pPr>
            <a:r>
              <a:rPr lang="en" sz="1000">
                <a:latin typeface="Calibri"/>
                <a:ea typeface="Calibri"/>
                <a:cs typeface="Calibri"/>
                <a:sym typeface="Calibri"/>
              </a:rPr>
              <a:t>Edge, J. (2002). </a:t>
            </a:r>
            <a:r>
              <a:rPr lang="en" sz="1000" i="1">
                <a:latin typeface="Calibri"/>
                <a:ea typeface="Calibri"/>
                <a:cs typeface="Calibri"/>
                <a:sym typeface="Calibri"/>
              </a:rPr>
              <a:t>Continuing Cooperative Development: A Discourse Framework for Individuals as Colleagues. </a:t>
            </a:r>
            <a:r>
              <a:rPr lang="en" sz="1000">
                <a:latin typeface="Calibri"/>
                <a:ea typeface="Calibri"/>
                <a:cs typeface="Calibri"/>
                <a:sym typeface="Calibri"/>
              </a:rPr>
              <a:t>University of Michigan Press ELT.</a:t>
            </a:r>
            <a:endParaRPr sz="1000">
              <a:latin typeface="Calibri"/>
              <a:ea typeface="Calibri"/>
              <a:cs typeface="Calibri"/>
              <a:sym typeface="Calibri"/>
            </a:endParaRPr>
          </a:p>
          <a:p>
            <a:pPr marL="0" lvl="0" indent="0" algn="l" rtl="0">
              <a:lnSpc>
                <a:spcPct val="100000"/>
              </a:lnSpc>
              <a:spcBef>
                <a:spcPts val="1000"/>
              </a:spcBef>
              <a:spcAft>
                <a:spcPts val="0"/>
              </a:spcAft>
              <a:buClr>
                <a:schemeClr val="dk1"/>
              </a:buClr>
              <a:buSzPts val="1100"/>
              <a:buFont typeface="Arial"/>
              <a:buNone/>
            </a:pPr>
            <a:r>
              <a:rPr lang="en" sz="1000">
                <a:highlight>
                  <a:schemeClr val="lt1"/>
                </a:highlight>
                <a:latin typeface="Calibri"/>
                <a:ea typeface="Calibri"/>
                <a:cs typeface="Calibri"/>
                <a:sym typeface="Calibri"/>
              </a:rPr>
              <a:t>Gosling, D. (2002). Models of Peer Observation of Teaching. LTSN Generic Centre. Retrieved from Research Gate</a:t>
            </a:r>
            <a:r>
              <a:rPr lang="en" sz="1000">
                <a:highlight>
                  <a:schemeClr val="lt1"/>
                </a:highlight>
                <a:uFill>
                  <a:noFill/>
                </a:uFill>
                <a:latin typeface="Calibri"/>
                <a:ea typeface="Calibri"/>
                <a:cs typeface="Calibri"/>
                <a:sym typeface="Calibri"/>
                <a:hlinkClick r:id="rId9"/>
              </a:rPr>
              <a:t> </a:t>
            </a:r>
            <a:endParaRPr/>
          </a:p>
          <a:p>
            <a:pPr marL="457200" lvl="0" indent="0" algn="l" rtl="0">
              <a:lnSpc>
                <a:spcPct val="100000"/>
              </a:lnSpc>
              <a:spcBef>
                <a:spcPts val="0"/>
              </a:spcBef>
              <a:spcAft>
                <a:spcPts val="0"/>
              </a:spcAft>
              <a:buClr>
                <a:schemeClr val="dk1"/>
              </a:buClr>
              <a:buSzPts val="1100"/>
              <a:buFont typeface="Arial"/>
              <a:buNone/>
            </a:pPr>
            <a:r>
              <a:rPr lang="en" sz="1000" u="sng">
                <a:solidFill>
                  <a:srgbClr val="1155CC"/>
                </a:solidFill>
                <a:highlight>
                  <a:schemeClr val="lt1"/>
                </a:highlight>
                <a:latin typeface="Calibri"/>
                <a:ea typeface="Calibri"/>
                <a:cs typeface="Calibri"/>
                <a:sym typeface="Calibri"/>
                <a:hlinkClick r:id="rId9"/>
              </a:rPr>
              <a:t>https://www.researchgate.net/publication/267687499_Models_of_Peer_Observation_of_Teaching?enrichId=rgreq-f34fdc27d1072346c91797880e6df8ec-XXX&amp;enrichSource=Y292ZXJQYWdlOzI2NzY4NzQ5OTtBUzoxNjA0OTE4NTkwOTU1NTJAMTQxNTI3NTY0OTEyNw%3D%3D&amp;el=1_x_2&amp;_esc=publicationCoverPdf</a:t>
            </a:r>
            <a:endParaRPr sz="1000" u="sng">
              <a:solidFill>
                <a:srgbClr val="1155CC"/>
              </a:solidFill>
              <a:highlight>
                <a:schemeClr val="lt1"/>
              </a:highlight>
              <a:latin typeface="Calibri"/>
              <a:ea typeface="Calibri"/>
              <a:cs typeface="Calibri"/>
              <a:sym typeface="Calibri"/>
              <a:hlinkClick r:id="rId9"/>
            </a:endParaRPr>
          </a:p>
          <a:p>
            <a:pPr marL="0" lvl="0" indent="0" algn="l" rtl="0">
              <a:lnSpc>
                <a:spcPct val="100000"/>
              </a:lnSpc>
              <a:spcBef>
                <a:spcPts val="100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spcBef>
                <a:spcPts val="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0"/>
          <p:cNvSpPr txBox="1">
            <a:spLocks noGrp="1"/>
          </p:cNvSpPr>
          <p:nvPr>
            <p:ph type="body" idx="1"/>
          </p:nvPr>
        </p:nvSpPr>
        <p:spPr>
          <a:xfrm>
            <a:off x="311700" y="219950"/>
            <a:ext cx="8520600" cy="483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highlight>
                  <a:srgbClr val="FFFFFF"/>
                </a:highlight>
                <a:latin typeface="Calibri"/>
                <a:ea typeface="Calibri"/>
                <a:cs typeface="Calibri"/>
                <a:sym typeface="Calibri"/>
              </a:rPr>
              <a:t>(references, continued)</a:t>
            </a:r>
            <a:endParaRPr sz="10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000">
              <a:highlight>
                <a:schemeClr val="lt1"/>
              </a:highlight>
              <a:latin typeface="Calibri"/>
              <a:ea typeface="Calibri"/>
              <a:cs typeface="Calibri"/>
              <a:sym typeface="Calibri"/>
            </a:endParaRPr>
          </a:p>
          <a:p>
            <a:pPr marL="0" lvl="0" indent="0" algn="l" rtl="0">
              <a:lnSpc>
                <a:spcPct val="100000"/>
              </a:lnSpc>
              <a:spcBef>
                <a:spcPts val="0"/>
              </a:spcBef>
              <a:spcAft>
                <a:spcPts val="0"/>
              </a:spcAft>
              <a:buNone/>
            </a:pPr>
            <a:r>
              <a:rPr lang="en" sz="1000">
                <a:highlight>
                  <a:srgbClr val="FFFFFF"/>
                </a:highlight>
                <a:latin typeface="Calibri"/>
                <a:ea typeface="Calibri"/>
                <a:cs typeface="Calibri"/>
                <a:sym typeface="Calibri"/>
              </a:rPr>
              <a:t>Grimm, E. D., Kaufman, T., &amp; Doty, D. (2014). Rethinking Classroom Observation. </a:t>
            </a:r>
            <a:r>
              <a:rPr lang="en" sz="1000" i="1">
                <a:highlight>
                  <a:srgbClr val="FFFFFF"/>
                </a:highlight>
                <a:latin typeface="Calibri"/>
                <a:ea typeface="Calibri"/>
                <a:cs typeface="Calibri"/>
                <a:sym typeface="Calibri"/>
              </a:rPr>
              <a:t>Educational Leadership, </a:t>
            </a:r>
            <a:r>
              <a:rPr lang="en" sz="1000">
                <a:highlight>
                  <a:srgbClr val="FFFFFF"/>
                </a:highlight>
                <a:latin typeface="Calibri"/>
                <a:ea typeface="Calibri"/>
                <a:cs typeface="Calibri"/>
                <a:sym typeface="Calibri"/>
              </a:rPr>
              <a:t>71(8), 24-29. Retrieved from</a:t>
            </a:r>
            <a:r>
              <a:rPr lang="en" sz="1000">
                <a:highlight>
                  <a:srgbClr val="FFFFFF"/>
                </a:highlight>
                <a:uFill>
                  <a:noFill/>
                </a:uFill>
                <a:latin typeface="Calibri"/>
                <a:ea typeface="Calibri"/>
                <a:cs typeface="Calibri"/>
                <a:sym typeface="Calibri"/>
                <a:hlinkClick r:id="rId3"/>
              </a:rPr>
              <a:t> </a:t>
            </a:r>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highlight>
                  <a:srgbClr val="FFFFFF"/>
                </a:highlight>
                <a:latin typeface="Calibri"/>
                <a:ea typeface="Calibri"/>
                <a:cs typeface="Calibri"/>
                <a:sym typeface="Calibri"/>
                <a:hlinkClick r:id="rId3"/>
              </a:rPr>
              <a:t>http://www.ascd.org/publications/educational-leadership/may14/vol71/num08/Rethinking-Classroom-Observation.aspx</a:t>
            </a:r>
            <a:endParaRPr sz="1000" u="sng">
              <a:solidFill>
                <a:srgbClr val="1155CC"/>
              </a:solidFill>
              <a:highlight>
                <a:srgbClr val="FFFFFF"/>
              </a:highlight>
              <a:latin typeface="Calibri"/>
              <a:ea typeface="Calibri"/>
              <a:cs typeface="Calibri"/>
              <a:sym typeface="Calibri"/>
              <a:hlinkClick r:id="rId3"/>
            </a:endParaRPr>
          </a:p>
          <a:p>
            <a:pPr marL="0" lvl="0" indent="0" algn="l" rtl="0">
              <a:lnSpc>
                <a:spcPct val="100000"/>
              </a:lnSpc>
              <a:spcBef>
                <a:spcPts val="1000"/>
              </a:spcBef>
              <a:spcAft>
                <a:spcPts val="0"/>
              </a:spcAft>
              <a:buNone/>
            </a:pPr>
            <a:r>
              <a:rPr lang="en" sz="1000">
                <a:highlight>
                  <a:srgbClr val="FFFFFF"/>
                </a:highlight>
                <a:latin typeface="Calibri"/>
                <a:ea typeface="Calibri"/>
                <a:cs typeface="Calibri"/>
                <a:sym typeface="Calibri"/>
              </a:rPr>
              <a:t>Guskey, T.R. (2002). Does It Make a Difference? Evaluating Professional Development. </a:t>
            </a:r>
            <a:r>
              <a:rPr lang="en" sz="1000" i="1">
                <a:highlight>
                  <a:srgbClr val="FFFFFF"/>
                </a:highlight>
                <a:latin typeface="Calibri"/>
                <a:ea typeface="Calibri"/>
                <a:cs typeface="Calibri"/>
                <a:sym typeface="Calibri"/>
              </a:rPr>
              <a:t>Educational Leadership </a:t>
            </a:r>
            <a:r>
              <a:rPr lang="en" sz="1000">
                <a:highlight>
                  <a:srgbClr val="FFFFFF"/>
                </a:highlight>
                <a:latin typeface="Calibri"/>
                <a:ea typeface="Calibri"/>
                <a:cs typeface="Calibri"/>
                <a:sym typeface="Calibri"/>
              </a:rPr>
              <a:t>59(6), 45-51. Retrieved from</a:t>
            </a:r>
            <a:r>
              <a:rPr lang="en" sz="1000">
                <a:highlight>
                  <a:srgbClr val="FFFFFF"/>
                </a:highlight>
                <a:uFill>
                  <a:noFill/>
                </a:uFill>
                <a:latin typeface="Calibri"/>
                <a:ea typeface="Calibri"/>
                <a:cs typeface="Calibri"/>
                <a:sym typeface="Calibri"/>
                <a:hlinkClick r:id="rId4"/>
              </a:rPr>
              <a:t> </a:t>
            </a:r>
            <a:endParaRPr/>
          </a:p>
          <a:p>
            <a:pPr marL="457200" lvl="0" indent="0" algn="l" rtl="0">
              <a:lnSpc>
                <a:spcPct val="100000"/>
              </a:lnSpc>
              <a:spcBef>
                <a:spcPts val="0"/>
              </a:spcBef>
              <a:spcAft>
                <a:spcPts val="0"/>
              </a:spcAft>
              <a:buClr>
                <a:schemeClr val="dk1"/>
              </a:buClr>
              <a:buSzPts val="1100"/>
              <a:buFont typeface="Arial"/>
              <a:buNone/>
            </a:pPr>
            <a:r>
              <a:rPr lang="en" sz="1000" u="sng">
                <a:solidFill>
                  <a:srgbClr val="1155CC"/>
                </a:solidFill>
                <a:highlight>
                  <a:srgbClr val="FFFFFF"/>
                </a:highlight>
                <a:latin typeface="Calibri"/>
                <a:ea typeface="Calibri"/>
                <a:cs typeface="Calibri"/>
                <a:sym typeface="Calibri"/>
                <a:hlinkClick r:id="rId4"/>
              </a:rPr>
              <a:t>http://www.ascd.org/publications/educational-leadership/mar02/vol59/num06/Does-It-Make-a-Difference%C2%A2-Evaluating-Professional-Development.aspx</a:t>
            </a:r>
            <a:endParaRPr sz="1000" u="sng">
              <a:solidFill>
                <a:srgbClr val="1155CC"/>
              </a:solidFill>
              <a:highlight>
                <a:srgbClr val="FFFFFF"/>
              </a:highlight>
              <a:latin typeface="Calibri"/>
              <a:ea typeface="Calibri"/>
              <a:cs typeface="Calibri"/>
              <a:sym typeface="Calibri"/>
              <a:hlinkClick r:id="rId4"/>
            </a:endParaRPr>
          </a:p>
          <a:p>
            <a:pPr marL="0" lvl="0" indent="0" algn="l" rtl="0">
              <a:lnSpc>
                <a:spcPct val="100000"/>
              </a:lnSpc>
              <a:spcBef>
                <a:spcPts val="1000"/>
              </a:spcBef>
              <a:spcAft>
                <a:spcPts val="0"/>
              </a:spcAft>
              <a:buNone/>
            </a:pPr>
            <a:r>
              <a:rPr lang="en" sz="1000">
                <a:highlight>
                  <a:srgbClr val="FFFFFF"/>
                </a:highlight>
                <a:latin typeface="Calibri"/>
                <a:ea typeface="Calibri"/>
                <a:cs typeface="Calibri"/>
                <a:sym typeface="Calibri"/>
              </a:rPr>
              <a:t>Israel, M. (n.d.) Teachers Observing Teachers: A Professional Development Tool for Every School. </a:t>
            </a:r>
            <a:r>
              <a:rPr lang="en" sz="1000" i="1">
                <a:highlight>
                  <a:srgbClr val="FFFFFF"/>
                </a:highlight>
                <a:latin typeface="Calibri"/>
                <a:ea typeface="Calibri"/>
                <a:cs typeface="Calibri"/>
                <a:sym typeface="Calibri"/>
              </a:rPr>
              <a:t>Education World. </a:t>
            </a:r>
            <a:r>
              <a:rPr lang="en" sz="1000">
                <a:highlight>
                  <a:srgbClr val="FFFFFF"/>
                </a:highlight>
                <a:latin typeface="Calibri"/>
                <a:ea typeface="Calibri"/>
                <a:cs typeface="Calibri"/>
                <a:sym typeface="Calibri"/>
              </a:rPr>
              <a:t>Retrieved from</a:t>
            </a:r>
            <a:r>
              <a:rPr lang="en" sz="1000">
                <a:highlight>
                  <a:srgbClr val="FFFFFF"/>
                </a:highlight>
                <a:uFill>
                  <a:noFill/>
                </a:uFill>
                <a:latin typeface="Calibri"/>
                <a:ea typeface="Calibri"/>
                <a:cs typeface="Calibri"/>
                <a:sym typeface="Calibri"/>
                <a:hlinkClick r:id="rId5"/>
              </a:rPr>
              <a:t> </a:t>
            </a:r>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highlight>
                  <a:srgbClr val="FFFFFF"/>
                </a:highlight>
                <a:latin typeface="Calibri"/>
                <a:ea typeface="Calibri"/>
                <a:cs typeface="Calibri"/>
                <a:sym typeface="Calibri"/>
                <a:hlinkClick r:id="rId5"/>
              </a:rPr>
              <a:t>http://www.educationworld.com/a_admin/admin/admin297.shtml</a:t>
            </a:r>
            <a:endParaRPr sz="1000" u="sng">
              <a:solidFill>
                <a:srgbClr val="1155CC"/>
              </a:solidFill>
              <a:highlight>
                <a:srgbClr val="FFFFFF"/>
              </a:highlight>
              <a:latin typeface="Calibri"/>
              <a:ea typeface="Calibri"/>
              <a:cs typeface="Calibri"/>
              <a:sym typeface="Calibri"/>
              <a:hlinkClick r:id="rId5"/>
            </a:endParaRPr>
          </a:p>
          <a:p>
            <a:pPr marL="0" lvl="0" indent="0" algn="l" rtl="0">
              <a:lnSpc>
                <a:spcPct val="100000"/>
              </a:lnSpc>
              <a:spcBef>
                <a:spcPts val="1600"/>
              </a:spcBef>
              <a:spcAft>
                <a:spcPts val="0"/>
              </a:spcAft>
              <a:buClr>
                <a:schemeClr val="dk1"/>
              </a:buClr>
              <a:buSzPts val="1100"/>
              <a:buFont typeface="Arial"/>
              <a:buNone/>
            </a:pPr>
            <a:r>
              <a:rPr lang="en" sz="1000">
                <a:highlight>
                  <a:srgbClr val="FFFFFF"/>
                </a:highlight>
                <a:latin typeface="Calibri"/>
                <a:ea typeface="Calibri"/>
                <a:cs typeface="Calibri"/>
                <a:sym typeface="Calibri"/>
              </a:rPr>
              <a:t>Marshall, B. &amp; Young, S. (2009). Observing and Providing Feedback to Teachers of Adults Learning English. Center For Adult English Language Acquisition (CAELA) </a:t>
            </a:r>
            <a:endParaRPr sz="1000">
              <a:highlight>
                <a:srgbClr val="FFFFFF"/>
              </a:highlight>
              <a:latin typeface="Calibri"/>
              <a:ea typeface="Calibri"/>
              <a:cs typeface="Calibri"/>
              <a:sym typeface="Calibri"/>
            </a:endParaRPr>
          </a:p>
          <a:p>
            <a:pPr marL="0" lvl="0" indent="457200" algn="l" rtl="0">
              <a:lnSpc>
                <a:spcPct val="100000"/>
              </a:lnSpc>
              <a:spcBef>
                <a:spcPts val="0"/>
              </a:spcBef>
              <a:spcAft>
                <a:spcPts val="0"/>
              </a:spcAft>
              <a:buClr>
                <a:schemeClr val="dk1"/>
              </a:buClr>
              <a:buSzPts val="1100"/>
              <a:buFont typeface="Arial"/>
              <a:buNone/>
            </a:pPr>
            <a:r>
              <a:rPr lang="en" sz="1000" i="1">
                <a:highlight>
                  <a:srgbClr val="FFFFFF"/>
                </a:highlight>
                <a:latin typeface="Calibri"/>
                <a:ea typeface="Calibri"/>
                <a:cs typeface="Calibri"/>
                <a:sym typeface="Calibri"/>
              </a:rPr>
              <a:t>Network Brief.  </a:t>
            </a:r>
            <a:r>
              <a:rPr lang="en" sz="1000">
                <a:highlight>
                  <a:srgbClr val="FFFFFF"/>
                </a:highlight>
                <a:latin typeface="Calibri"/>
                <a:ea typeface="Calibri"/>
                <a:cs typeface="Calibri"/>
                <a:sym typeface="Calibri"/>
              </a:rPr>
              <a:t>Retrieved from </a:t>
            </a:r>
            <a:r>
              <a:rPr lang="en" sz="1000" u="sng">
                <a:solidFill>
                  <a:srgbClr val="1155CC"/>
                </a:solidFill>
                <a:highlight>
                  <a:srgbClr val="FFFFFF"/>
                </a:highlight>
                <a:latin typeface="Calibri"/>
                <a:ea typeface="Calibri"/>
                <a:cs typeface="Calibri"/>
                <a:sym typeface="Calibri"/>
                <a:hlinkClick r:id="rId6"/>
              </a:rPr>
              <a:t>https://files.eric.ed.gov/fulltext/ED505392.pdf</a:t>
            </a:r>
            <a:endParaRPr sz="1000">
              <a:solidFill>
                <a:srgbClr val="1155CC"/>
              </a:solidFill>
              <a:highlight>
                <a:srgbClr val="FFFFFF"/>
              </a:highlight>
              <a:latin typeface="Calibri"/>
              <a:ea typeface="Calibri"/>
              <a:cs typeface="Calibri"/>
              <a:sym typeface="Calibri"/>
            </a:endParaRPr>
          </a:p>
          <a:p>
            <a:pPr marL="0" lvl="0" indent="0" algn="l" rtl="0">
              <a:lnSpc>
                <a:spcPct val="100000"/>
              </a:lnSpc>
              <a:spcBef>
                <a:spcPts val="1600"/>
              </a:spcBef>
              <a:spcAft>
                <a:spcPts val="0"/>
              </a:spcAft>
              <a:buClr>
                <a:schemeClr val="dk1"/>
              </a:buClr>
              <a:buSzPts val="1100"/>
              <a:buFont typeface="Arial"/>
              <a:buNone/>
            </a:pPr>
            <a:r>
              <a:rPr lang="en" sz="1000">
                <a:highlight>
                  <a:srgbClr val="FFFFFF"/>
                </a:highlight>
                <a:latin typeface="Calibri"/>
                <a:ea typeface="Calibri"/>
                <a:cs typeface="Calibri"/>
                <a:sym typeface="Calibri"/>
              </a:rPr>
              <a:t>Randall, M. &amp; Thornton, B. (2001). </a:t>
            </a:r>
            <a:r>
              <a:rPr lang="en" sz="1000" i="1">
                <a:highlight>
                  <a:srgbClr val="FFFFFF"/>
                </a:highlight>
                <a:latin typeface="Calibri"/>
                <a:ea typeface="Calibri"/>
                <a:cs typeface="Calibri"/>
                <a:sym typeface="Calibri"/>
              </a:rPr>
              <a:t>Advising and Supporting Teachers. </a:t>
            </a:r>
            <a:r>
              <a:rPr lang="en" sz="1000">
                <a:highlight>
                  <a:srgbClr val="FFFFFF"/>
                </a:highlight>
                <a:latin typeface="Calibri"/>
                <a:ea typeface="Calibri"/>
                <a:cs typeface="Calibri"/>
                <a:sym typeface="Calibri"/>
              </a:rPr>
              <a:t>Cambridge University Press.</a:t>
            </a:r>
            <a:endParaRPr sz="1000">
              <a:highlight>
                <a:srgbClr val="FFFFFF"/>
              </a:highlight>
              <a:latin typeface="Calibri"/>
              <a:ea typeface="Calibri"/>
              <a:cs typeface="Calibri"/>
              <a:sym typeface="Calibri"/>
            </a:endParaRPr>
          </a:p>
          <a:p>
            <a:pPr marL="0" lvl="0" indent="0" algn="l" rtl="0">
              <a:lnSpc>
                <a:spcPct val="100000"/>
              </a:lnSpc>
              <a:spcBef>
                <a:spcPts val="1600"/>
              </a:spcBef>
              <a:spcAft>
                <a:spcPts val="0"/>
              </a:spcAft>
              <a:buNone/>
            </a:pPr>
            <a:r>
              <a:rPr lang="en" sz="1000">
                <a:highlight>
                  <a:srgbClr val="FFFFFF"/>
                </a:highlight>
                <a:latin typeface="Calibri"/>
                <a:ea typeface="Calibri"/>
                <a:cs typeface="Calibri"/>
                <a:sym typeface="Calibri"/>
              </a:rPr>
              <a:t>Stillwell, C. (2009). The Collaborative Development of Teacher Training Skills. </a:t>
            </a:r>
            <a:r>
              <a:rPr lang="en" sz="1000" i="1">
                <a:highlight>
                  <a:srgbClr val="FFFFFF"/>
                </a:highlight>
                <a:latin typeface="Calibri"/>
                <a:ea typeface="Calibri"/>
                <a:cs typeface="Calibri"/>
                <a:sym typeface="Calibri"/>
              </a:rPr>
              <a:t>ELT Journal, </a:t>
            </a:r>
            <a:r>
              <a:rPr lang="en" sz="1000">
                <a:highlight>
                  <a:srgbClr val="FFFFFF"/>
                </a:highlight>
                <a:latin typeface="Calibri"/>
                <a:ea typeface="Calibri"/>
                <a:cs typeface="Calibri"/>
                <a:sym typeface="Calibri"/>
              </a:rPr>
              <a:t>63(4), 353-362. Retrieved from</a:t>
            </a:r>
            <a:r>
              <a:rPr lang="en" sz="1000">
                <a:highlight>
                  <a:srgbClr val="FFFFFF"/>
                </a:highlight>
                <a:uFill>
                  <a:noFill/>
                </a:uFill>
                <a:latin typeface="Calibri"/>
                <a:ea typeface="Calibri"/>
                <a:cs typeface="Calibri"/>
                <a:sym typeface="Calibri"/>
                <a:hlinkClick r:id="rId7"/>
              </a:rPr>
              <a:t> </a:t>
            </a:r>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highlight>
                  <a:srgbClr val="FFFFFF"/>
                </a:highlight>
                <a:latin typeface="Calibri"/>
                <a:ea typeface="Calibri"/>
                <a:cs typeface="Calibri"/>
                <a:sym typeface="Calibri"/>
                <a:hlinkClick r:id="rId7"/>
              </a:rPr>
              <a:t>https://academic.oup.com/eltj/article-abstract/63/4/353/679175?redirectedFrom=PDF</a:t>
            </a:r>
            <a:endParaRPr sz="1000" u="sng">
              <a:solidFill>
                <a:srgbClr val="1155CC"/>
              </a:solidFill>
              <a:highlight>
                <a:srgbClr val="FFFFFF"/>
              </a:highlight>
              <a:latin typeface="Calibri"/>
              <a:ea typeface="Calibri"/>
              <a:cs typeface="Calibri"/>
              <a:sym typeface="Calibri"/>
              <a:hlinkClick r:id="rId7"/>
            </a:endParaRPr>
          </a:p>
          <a:p>
            <a:pPr marL="0" lvl="0" indent="0" algn="l" rtl="0">
              <a:lnSpc>
                <a:spcPct val="100000"/>
              </a:lnSpc>
              <a:spcBef>
                <a:spcPts val="1600"/>
              </a:spcBef>
              <a:spcAft>
                <a:spcPts val="0"/>
              </a:spcAft>
              <a:buNone/>
            </a:pPr>
            <a:r>
              <a:rPr lang="en" sz="1000">
                <a:highlight>
                  <a:srgbClr val="FFFFFF"/>
                </a:highlight>
                <a:latin typeface="Calibri"/>
                <a:ea typeface="Calibri"/>
                <a:cs typeface="Calibri"/>
                <a:sym typeface="Calibri"/>
              </a:rPr>
              <a:t>Stillwell, C.  (2017) Observing Teachers and Facilitating Their Growth Through Conferences. [Webinar]. Retrieved from TESOL International Association on</a:t>
            </a:r>
            <a:r>
              <a:rPr lang="en" sz="1000">
                <a:highlight>
                  <a:srgbClr val="FFFFFF"/>
                </a:highlight>
                <a:uFill>
                  <a:noFill/>
                </a:uFill>
                <a:latin typeface="Calibri"/>
                <a:ea typeface="Calibri"/>
                <a:cs typeface="Calibri"/>
                <a:sym typeface="Calibri"/>
                <a:hlinkClick r:id="rId8"/>
              </a:rPr>
              <a:t> </a:t>
            </a:r>
            <a:endParaRPr/>
          </a:p>
          <a:p>
            <a:pPr marL="457200" lvl="0" indent="0" algn="l" rtl="0">
              <a:lnSpc>
                <a:spcPct val="100000"/>
              </a:lnSpc>
              <a:spcBef>
                <a:spcPts val="0"/>
              </a:spcBef>
              <a:spcAft>
                <a:spcPts val="0"/>
              </a:spcAft>
              <a:buClr>
                <a:schemeClr val="dk1"/>
              </a:buClr>
              <a:buSzPts val="1100"/>
              <a:buFont typeface="Arial"/>
              <a:buNone/>
            </a:pPr>
            <a:r>
              <a:rPr lang="en" sz="1000" u="sng">
                <a:solidFill>
                  <a:srgbClr val="1155CC"/>
                </a:solidFill>
                <a:highlight>
                  <a:srgbClr val="FFFFFF"/>
                </a:highlight>
                <a:latin typeface="Calibri"/>
                <a:ea typeface="Calibri"/>
                <a:cs typeface="Calibri"/>
                <a:sym typeface="Calibri"/>
                <a:hlinkClick r:id="rId8"/>
              </a:rPr>
              <a:t>http://www.tesol.org/connect/tesol-resource-center/search-details/virtual-seminars/2017/11/08/observing-teachers-facilitating-their-growth-through-conferences</a:t>
            </a:r>
            <a:endParaRPr sz="1000" u="sng">
              <a:solidFill>
                <a:srgbClr val="1155CC"/>
              </a:solidFill>
              <a:highlight>
                <a:srgbClr val="FFFFFF"/>
              </a:highlight>
              <a:latin typeface="Calibri"/>
              <a:ea typeface="Calibri"/>
              <a:cs typeface="Calibri"/>
              <a:sym typeface="Calibri"/>
              <a:hlinkClick r:id="rId8"/>
            </a:endParaRPr>
          </a:p>
          <a:p>
            <a:pPr marL="0" lvl="0" indent="0" algn="l" rtl="0">
              <a:lnSpc>
                <a:spcPct val="100000"/>
              </a:lnSpc>
              <a:spcBef>
                <a:spcPts val="1600"/>
              </a:spcBef>
              <a:spcAft>
                <a:spcPts val="0"/>
              </a:spcAft>
              <a:buNone/>
            </a:pPr>
            <a:r>
              <a:rPr lang="en" sz="1000">
                <a:latin typeface="Calibri"/>
                <a:ea typeface="Calibri"/>
                <a:cs typeface="Calibri"/>
                <a:sym typeface="Calibri"/>
              </a:rPr>
              <a:t>TESOL International Association. (2008). Standards for ESL/EFL Teachers of Adults Framework. Retrieved from </a:t>
            </a:r>
            <a:endParaRPr sz="1000">
              <a:latin typeface="Calibri"/>
              <a:ea typeface="Calibri"/>
              <a:cs typeface="Calibri"/>
              <a:sym typeface="Calibri"/>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latin typeface="Calibri"/>
                <a:ea typeface="Calibri"/>
                <a:cs typeface="Calibri"/>
                <a:sym typeface="Calibri"/>
                <a:hlinkClick r:id="rId9"/>
              </a:rPr>
              <a:t>https://www.tesol.org/docs/books/standards-for-esl-efl-teachers-of-adults-framework.pdf?sfvrsn=0</a:t>
            </a:r>
            <a:endParaRPr/>
          </a:p>
          <a:p>
            <a:pPr marL="0" lvl="0" indent="457200" algn="l" rtl="0">
              <a:lnSpc>
                <a:spcPct val="100000"/>
              </a:lnSpc>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000">
                <a:latin typeface="Calibri"/>
                <a:ea typeface="Calibri"/>
                <a:cs typeface="Calibri"/>
                <a:sym typeface="Calibri"/>
              </a:rPr>
              <a:t>TESOL International Association. (2019). The Six Principles for Exemplary Teaching of English Learners.  Retrieved from </a:t>
            </a:r>
            <a:endParaRPr sz="1000">
              <a:latin typeface="Calibri"/>
              <a:ea typeface="Calibri"/>
              <a:cs typeface="Calibri"/>
              <a:sym typeface="Calibri"/>
            </a:endParaRPr>
          </a:p>
          <a:p>
            <a:pPr marL="0" lvl="0" indent="457200" algn="l" rtl="0">
              <a:lnSpc>
                <a:spcPct val="100000"/>
              </a:lnSpc>
              <a:spcBef>
                <a:spcPts val="0"/>
              </a:spcBef>
              <a:spcAft>
                <a:spcPts val="0"/>
              </a:spcAft>
              <a:buClr>
                <a:schemeClr val="dk1"/>
              </a:buClr>
              <a:buSzPts val="1100"/>
              <a:buFont typeface="Arial"/>
              <a:buNone/>
            </a:pPr>
            <a:r>
              <a:rPr lang="en" sz="1000" u="sng">
                <a:solidFill>
                  <a:srgbClr val="1155CC"/>
                </a:solidFill>
                <a:latin typeface="Calibri"/>
                <a:ea typeface="Calibri"/>
                <a:cs typeface="Calibri"/>
                <a:sym typeface="Calibri"/>
                <a:hlinkClick r:id="rId10"/>
              </a:rPr>
              <a:t>https://www.tesol.org/the-6-principles/the-6-principles/principle-6</a:t>
            </a:r>
            <a:r>
              <a:rPr lang="en" sz="1000">
                <a:solidFill>
                  <a:srgbClr val="1155CC"/>
                </a:solidFill>
                <a:latin typeface="Calibri"/>
                <a:ea typeface="Calibri"/>
                <a:cs typeface="Calibri"/>
                <a:sym typeface="Calibri"/>
              </a:rPr>
              <a:t>.</a:t>
            </a:r>
            <a:endParaRPr sz="1000">
              <a:solidFill>
                <a:srgbClr val="1155CC"/>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uFill>
                <a:noFill/>
              </a:uFill>
              <a:latin typeface="Calibri"/>
              <a:ea typeface="Calibri"/>
              <a:cs typeface="Calibri"/>
              <a:sym typeface="Calibri"/>
              <a:hlinkClick r:id="rId9"/>
            </a:endParaRPr>
          </a:p>
          <a:p>
            <a:pPr marL="0" lvl="0" indent="0" algn="l" rtl="0">
              <a:spcBef>
                <a:spcPts val="0"/>
              </a:spcBef>
              <a:spcAft>
                <a:spcPts val="1600"/>
              </a:spcAft>
              <a:buNone/>
            </a:pPr>
            <a:endParaRPr sz="10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1"/>
          <p:cNvSpPr txBox="1">
            <a:spLocks noGrp="1"/>
          </p:cNvSpPr>
          <p:nvPr>
            <p:ph type="body" idx="1"/>
          </p:nvPr>
        </p:nvSpPr>
        <p:spPr>
          <a:xfrm>
            <a:off x="311700" y="240624"/>
            <a:ext cx="8520600" cy="436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highlight>
                  <a:srgbClr val="FFFFFF"/>
                </a:highlight>
                <a:latin typeface="Calibri"/>
                <a:ea typeface="Calibri"/>
                <a:cs typeface="Calibri"/>
                <a:sym typeface="Calibri"/>
              </a:rPr>
              <a:t>(references, continued)</a:t>
            </a:r>
            <a:endParaRPr sz="10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0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0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1000">
                <a:highlight>
                  <a:srgbClr val="FFFFFF"/>
                </a:highlight>
                <a:latin typeface="Calibri"/>
                <a:ea typeface="Calibri"/>
                <a:cs typeface="Calibri"/>
                <a:sym typeface="Calibri"/>
              </a:rPr>
              <a:t>TNTP (n.d.) Resources: Observation and Feedback. Retrieved from</a:t>
            </a:r>
            <a:r>
              <a:rPr lang="en" sz="1000">
                <a:highlight>
                  <a:srgbClr val="FFFFFF"/>
                </a:highlight>
                <a:uFill>
                  <a:noFill/>
                </a:uFill>
                <a:latin typeface="Calibri"/>
                <a:ea typeface="Calibri"/>
                <a:cs typeface="Calibri"/>
                <a:sym typeface="Calibri"/>
                <a:hlinkClick r:id="rId3"/>
              </a:rPr>
              <a:t> </a:t>
            </a:r>
            <a:r>
              <a:rPr lang="en" sz="1000" u="sng">
                <a:solidFill>
                  <a:srgbClr val="1155CC"/>
                </a:solidFill>
                <a:highlight>
                  <a:srgbClr val="FFFFFF"/>
                </a:highlight>
                <a:latin typeface="Calibri"/>
                <a:ea typeface="Calibri"/>
                <a:cs typeface="Calibri"/>
                <a:sym typeface="Calibri"/>
                <a:hlinkClick r:id="rId3"/>
              </a:rPr>
              <a:t>https://tntp.org/teacher-talent-toolbox/explore/observation-and-feedback</a:t>
            </a:r>
            <a:endParaRPr sz="1000" u="sng">
              <a:solidFill>
                <a:srgbClr val="1155CC"/>
              </a:solidFill>
              <a:highlight>
                <a:srgbClr val="FFFFFF"/>
              </a:highlight>
              <a:latin typeface="Calibri"/>
              <a:ea typeface="Calibri"/>
              <a:cs typeface="Calibri"/>
              <a:sym typeface="Calibri"/>
              <a:hlinkClick r:id="rId3"/>
            </a:endParaRPr>
          </a:p>
          <a:p>
            <a:pPr marL="0" lvl="0" indent="0" algn="l" rtl="0">
              <a:lnSpc>
                <a:spcPct val="100000"/>
              </a:lnSpc>
              <a:spcBef>
                <a:spcPts val="0"/>
              </a:spcBef>
              <a:spcAft>
                <a:spcPts val="0"/>
              </a:spcAft>
              <a:buNone/>
            </a:pPr>
            <a:endParaRPr sz="1000">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r>
              <a:rPr lang="en" sz="1000">
                <a:highlight>
                  <a:srgbClr val="FFFFFF"/>
                </a:highlight>
                <a:latin typeface="Calibri"/>
                <a:ea typeface="Calibri"/>
                <a:cs typeface="Calibri"/>
                <a:sym typeface="Calibri"/>
              </a:rPr>
              <a:t>TNTP (n.d.) Teacher Development Through Deliberate Practice. Retrieved from Teacher Talent Toolbox at</a:t>
            </a:r>
            <a:r>
              <a:rPr lang="en" sz="1000">
                <a:highlight>
                  <a:srgbClr val="FFFFFF"/>
                </a:highlight>
                <a:uFill>
                  <a:noFill/>
                </a:uFill>
                <a:latin typeface="Calibri"/>
                <a:ea typeface="Calibri"/>
                <a:cs typeface="Calibri"/>
                <a:sym typeface="Calibri"/>
                <a:hlinkClick r:id="rId4"/>
              </a:rPr>
              <a:t> </a:t>
            </a:r>
            <a:endParaRPr/>
          </a:p>
          <a:p>
            <a:pPr marL="0" lvl="0" indent="457200" algn="l" rtl="0">
              <a:lnSpc>
                <a:spcPct val="100000"/>
              </a:lnSpc>
              <a:spcBef>
                <a:spcPts val="0"/>
              </a:spcBef>
              <a:spcAft>
                <a:spcPts val="0"/>
              </a:spcAft>
              <a:buNone/>
            </a:pPr>
            <a:r>
              <a:rPr lang="en" sz="1000" u="sng">
                <a:solidFill>
                  <a:srgbClr val="1155CC"/>
                </a:solidFill>
                <a:highlight>
                  <a:srgbClr val="FFFFFF"/>
                </a:highlight>
                <a:latin typeface="Calibri"/>
                <a:ea typeface="Calibri"/>
                <a:cs typeface="Calibri"/>
                <a:sym typeface="Calibri"/>
                <a:hlinkClick r:id="rId4"/>
              </a:rPr>
              <a:t>https://tntp.org/assets/tools/Deliberate_Practice_TNTP_6JUN2013.pdf</a:t>
            </a:r>
            <a:endParaRPr sz="1000" u="sng">
              <a:solidFill>
                <a:srgbClr val="1155CC"/>
              </a:solidFill>
              <a:latin typeface="Calibri"/>
              <a:ea typeface="Calibri"/>
              <a:cs typeface="Calibri"/>
              <a:sym typeface="Calibri"/>
              <a:hlinkClick r:id="rId5"/>
            </a:endParaRPr>
          </a:p>
          <a:p>
            <a:pPr marL="0" lvl="0" indent="0" algn="l" rtl="0">
              <a:lnSpc>
                <a:spcPct val="100000"/>
              </a:lnSpc>
              <a:spcBef>
                <a:spcPts val="1200"/>
              </a:spcBef>
              <a:spcAft>
                <a:spcPts val="0"/>
              </a:spcAft>
              <a:buNone/>
            </a:pPr>
            <a:r>
              <a:rPr lang="en" sz="1000">
                <a:latin typeface="Calibri"/>
                <a:ea typeface="Calibri"/>
                <a:cs typeface="Calibri"/>
                <a:sym typeface="Calibri"/>
              </a:rPr>
              <a:t>VASSP Project Services. (n.d.) Protocols and Advice for Giving and Receiving Feedback on Classroom Performance. Retrieved from</a:t>
            </a:r>
            <a:r>
              <a:rPr lang="en" sz="1000">
                <a:uFill>
                  <a:noFill/>
                </a:uFill>
                <a:latin typeface="Calibri"/>
                <a:ea typeface="Calibri"/>
                <a:cs typeface="Calibri"/>
                <a:sym typeface="Calibri"/>
                <a:hlinkClick r:id="rId6"/>
              </a:rPr>
              <a:t> </a:t>
            </a:r>
            <a:endParaRPr/>
          </a:p>
          <a:p>
            <a:pPr marL="0" lvl="0" indent="457200" algn="l" rtl="0">
              <a:lnSpc>
                <a:spcPct val="100000"/>
              </a:lnSpc>
              <a:spcBef>
                <a:spcPts val="0"/>
              </a:spcBef>
              <a:spcAft>
                <a:spcPts val="0"/>
              </a:spcAft>
              <a:buNone/>
            </a:pPr>
            <a:r>
              <a:rPr lang="en" sz="1000">
                <a:latin typeface="Calibri"/>
                <a:ea typeface="Calibri"/>
                <a:cs typeface="Calibri"/>
                <a:sym typeface="Calibri"/>
              </a:rPr>
              <a:t>http://www.vassp.org.au/webpages/Project-services-docs/ June 24, 2018.  (Link no longer valid)</a:t>
            </a:r>
            <a:endParaRPr sz="1000">
              <a:latin typeface="Calibri"/>
              <a:ea typeface="Calibri"/>
              <a:cs typeface="Calibri"/>
              <a:sym typeface="Calibri"/>
            </a:endParaRPr>
          </a:p>
          <a:p>
            <a:pPr marL="0" lvl="0" indent="0" algn="l" rtl="0">
              <a:lnSpc>
                <a:spcPct val="100000"/>
              </a:lnSpc>
              <a:spcBef>
                <a:spcPts val="1200"/>
              </a:spcBef>
              <a:spcAft>
                <a:spcPts val="0"/>
              </a:spcAft>
              <a:buNone/>
            </a:pPr>
            <a:r>
              <a:rPr lang="en" sz="1000">
                <a:latin typeface="Calibri"/>
                <a:ea typeface="Calibri"/>
                <a:cs typeface="Calibri"/>
                <a:sym typeface="Calibri"/>
              </a:rPr>
              <a:t>Veritas College Prep. (n.d.) Template: Teacher Notes from Feedback Meeting. Retrieved from TNTP Teacher Talent Toolbox at</a:t>
            </a:r>
            <a:r>
              <a:rPr lang="en" sz="1000">
                <a:uFill>
                  <a:noFill/>
                </a:uFill>
                <a:latin typeface="Calibri"/>
                <a:ea typeface="Calibri"/>
                <a:cs typeface="Calibri"/>
                <a:sym typeface="Calibri"/>
                <a:hlinkClick r:id="rId7"/>
              </a:rPr>
              <a:t> </a:t>
            </a:r>
            <a:endParaRPr/>
          </a:p>
          <a:p>
            <a:pPr marL="0" lvl="0" indent="457200" algn="l" rtl="0">
              <a:lnSpc>
                <a:spcPct val="100000"/>
              </a:lnSpc>
              <a:spcBef>
                <a:spcPts val="0"/>
              </a:spcBef>
              <a:spcAft>
                <a:spcPts val="0"/>
              </a:spcAft>
              <a:buNone/>
            </a:pPr>
            <a:r>
              <a:rPr lang="en" sz="1000" u="sng">
                <a:solidFill>
                  <a:srgbClr val="1155CC"/>
                </a:solidFill>
                <a:latin typeface="Calibri"/>
                <a:ea typeface="Calibri"/>
                <a:cs typeface="Calibri"/>
                <a:sym typeface="Calibri"/>
                <a:hlinkClick r:id="rId7"/>
              </a:rPr>
              <a:t>https://tntp.org/teacher-talent-toolbox/view/observation-and-feedback</a:t>
            </a:r>
            <a:endParaRPr sz="1000" u="sng">
              <a:solidFill>
                <a:srgbClr val="1155CC"/>
              </a:solidFill>
              <a:latin typeface="Calibri"/>
              <a:ea typeface="Calibri"/>
              <a:cs typeface="Calibri"/>
              <a:sym typeface="Calibri"/>
              <a:hlinkClick r:id="rId7"/>
            </a:endParaRPr>
          </a:p>
          <a:p>
            <a:pPr marL="0" lvl="0" indent="0" algn="l" rtl="0">
              <a:lnSpc>
                <a:spcPct val="100000"/>
              </a:lnSpc>
              <a:spcBef>
                <a:spcPts val="1200"/>
              </a:spcBef>
              <a:spcAft>
                <a:spcPts val="0"/>
              </a:spcAft>
              <a:buNone/>
            </a:pPr>
            <a:r>
              <a:rPr lang="en" sz="1000">
                <a:latin typeface="Calibri"/>
                <a:ea typeface="Calibri"/>
                <a:cs typeface="Calibri"/>
                <a:sym typeface="Calibri"/>
              </a:rPr>
              <a:t>White, G. (2010). Peer Observation. British Council. Retrieved from</a:t>
            </a:r>
            <a:r>
              <a:rPr lang="en" sz="1000">
                <a:solidFill>
                  <a:srgbClr val="1155CC"/>
                </a:solidFill>
                <a:uFill>
                  <a:noFill/>
                </a:uFill>
                <a:latin typeface="Calibri"/>
                <a:ea typeface="Calibri"/>
                <a:cs typeface="Calibri"/>
                <a:sym typeface="Calibri"/>
                <a:hlinkClick r:id="rId8"/>
              </a:rPr>
              <a:t> </a:t>
            </a:r>
            <a:r>
              <a:rPr lang="en" sz="1000" u="sng">
                <a:solidFill>
                  <a:srgbClr val="1155CC"/>
                </a:solidFill>
                <a:latin typeface="Calibri"/>
                <a:ea typeface="Calibri"/>
                <a:cs typeface="Calibri"/>
                <a:sym typeface="Calibri"/>
                <a:hlinkClick r:id="rId8"/>
              </a:rPr>
              <a:t>https://www.teachingenglish.org.uk/article/peer-observation</a:t>
            </a:r>
            <a:endParaRPr sz="1000" u="sng">
              <a:solidFill>
                <a:srgbClr val="1155CC"/>
              </a:solidFill>
              <a:latin typeface="Calibri"/>
              <a:ea typeface="Calibri"/>
              <a:cs typeface="Calibri"/>
              <a:sym typeface="Calibri"/>
              <a:hlinkClick r:id="rId8"/>
            </a:endParaRPr>
          </a:p>
          <a:p>
            <a:pPr marL="0" lvl="0" indent="0" algn="l" rtl="0">
              <a:lnSpc>
                <a:spcPct val="100000"/>
              </a:lnSpc>
              <a:spcBef>
                <a:spcPts val="1200"/>
              </a:spcBef>
              <a:spcAft>
                <a:spcPts val="0"/>
              </a:spcAft>
              <a:buNone/>
            </a:pPr>
            <a:r>
              <a:rPr lang="en" sz="1000">
                <a:latin typeface="Calibri"/>
                <a:ea typeface="Calibri"/>
                <a:cs typeface="Calibri"/>
                <a:sym typeface="Calibri"/>
              </a:rPr>
              <a:t>Whitman, S. (2013). How Would a Restaurant Reviewer Critique Student Writing? In C. Stillwell (Ed.), </a:t>
            </a:r>
            <a:r>
              <a:rPr lang="en" sz="1000" i="1">
                <a:latin typeface="Calibri"/>
                <a:ea typeface="Calibri"/>
                <a:cs typeface="Calibri"/>
                <a:sym typeface="Calibri"/>
              </a:rPr>
              <a:t>Language Teaching Insights from Other Fields: Sports, Arts, </a:t>
            </a:r>
            <a:endParaRPr sz="1000" i="1">
              <a:latin typeface="Calibri"/>
              <a:ea typeface="Calibri"/>
              <a:cs typeface="Calibri"/>
              <a:sym typeface="Calibri"/>
            </a:endParaRPr>
          </a:p>
          <a:p>
            <a:pPr marL="0" lvl="0" indent="457200" algn="l" rtl="0">
              <a:lnSpc>
                <a:spcPct val="100000"/>
              </a:lnSpc>
              <a:spcBef>
                <a:spcPts val="0"/>
              </a:spcBef>
              <a:spcAft>
                <a:spcPts val="0"/>
              </a:spcAft>
              <a:buNone/>
            </a:pPr>
            <a:r>
              <a:rPr lang="en" sz="1000" i="1">
                <a:latin typeface="Calibri"/>
                <a:ea typeface="Calibri"/>
                <a:cs typeface="Calibri"/>
                <a:sym typeface="Calibri"/>
              </a:rPr>
              <a:t>Design, and More </a:t>
            </a:r>
            <a:r>
              <a:rPr lang="en" sz="1000">
                <a:latin typeface="Calibri"/>
                <a:ea typeface="Calibri"/>
                <a:cs typeface="Calibri"/>
                <a:sym typeface="Calibri"/>
              </a:rPr>
              <a:t>(Ch. 7). TESOL Press.</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26095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AA84F"/>
                </a:solidFill>
              </a:rPr>
              <a:t>Introduction</a:t>
            </a:r>
            <a:endParaRPr>
              <a:solidFill>
                <a:srgbClr val="6AA84F"/>
              </a:solidFill>
            </a:endParaRPr>
          </a:p>
        </p:txBody>
      </p:sp>
      <p:sp>
        <p:nvSpPr>
          <p:cNvPr id="91" name="Google Shape;91;p17"/>
          <p:cNvSpPr txBox="1">
            <a:spLocks noGrp="1"/>
          </p:cNvSpPr>
          <p:nvPr>
            <p:ph type="body" idx="1"/>
          </p:nvPr>
        </p:nvSpPr>
        <p:spPr>
          <a:xfrm>
            <a:off x="311700" y="1215175"/>
            <a:ext cx="8520600" cy="3838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Educators in general, and English language teachers (ELTs) in particular—both pre-service and in-service—can improve their teaching competence through learning that is content-focused, active, collaborative and job-embedded, uses modeling, provides coaching, offers opportunities for feedback and reflection, and is sustained (Darling-Hammond, et al, 2017). An effective form of teacher learning that meets these criteria is peer observation and feedback.  The Cambridge English Teaching Framework (2014) includes “peer observation of and/or by a colleague” as a key competency for effective teaching (Components, 9).</a:t>
            </a:r>
            <a:endParaRPr sz="1200">
              <a:highlight>
                <a:srgbClr val="FFFFFF"/>
              </a:highlight>
              <a:latin typeface="Calibri"/>
              <a:ea typeface="Calibri"/>
              <a:cs typeface="Calibri"/>
              <a:sym typeface="Calibri"/>
            </a:endParaRPr>
          </a:p>
          <a:p>
            <a:pPr marL="0" lvl="0" indent="0" algn="l" rtl="0">
              <a:lnSpc>
                <a:spcPct val="150000"/>
              </a:lnSpc>
              <a:spcBef>
                <a:spcPts val="1600"/>
              </a:spcBef>
              <a:spcAft>
                <a:spcPts val="0"/>
              </a:spcAft>
              <a:buNone/>
            </a:pPr>
            <a:r>
              <a:rPr lang="en" sz="1200">
                <a:highlight>
                  <a:srgbClr val="FFFFFF"/>
                </a:highlight>
                <a:latin typeface="Calibri"/>
                <a:ea typeface="Calibri"/>
                <a:cs typeface="Calibri"/>
                <a:sym typeface="Calibri"/>
              </a:rPr>
              <a:t>Because classroom observation is commonly associated with assessing teachers’ job performance, ELTs may conceive of peer observation as a threat rather than a help to their praxis.  Even if ELTs do view peer observation as beneficial theoretically, they may be ill-prepared to implement it effectively in their teaching context.  This presentation, therefore, promotes peer observation as a collegial approach to teacher learning, equips participants to design and implement collaborative observation partnerships, demonstrates how such partnerships may practically function, and provides a takeaway of curated resources: articles, books, lists, charts, forms, a video, and even a webinar. </a:t>
            </a:r>
            <a:endParaRPr sz="1200">
              <a:highlight>
                <a:srgbClr val="FFFFFF"/>
              </a:highlight>
              <a:latin typeface="Calibri"/>
              <a:ea typeface="Calibri"/>
              <a:cs typeface="Calibri"/>
              <a:sym typeface="Calibri"/>
            </a:endParaRPr>
          </a:p>
          <a:p>
            <a:pPr marL="0" lvl="0" indent="0" algn="l" rtl="0">
              <a:spcBef>
                <a:spcPts val="1600"/>
              </a:spcBef>
              <a:spcAft>
                <a:spcPts val="1600"/>
              </a:spcAft>
              <a:buNone/>
            </a:pPr>
            <a:endParaRPr sz="1200">
              <a:highlight>
                <a:srgbClr val="FFFFFF"/>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317900"/>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155CC"/>
                </a:solidFill>
              </a:rPr>
              <a:t>Effective Professional Development (PD)</a:t>
            </a:r>
            <a:endParaRPr>
              <a:solidFill>
                <a:srgbClr val="1155CC"/>
              </a:solidFill>
            </a:endParaRPr>
          </a:p>
        </p:txBody>
      </p:sp>
      <p:sp>
        <p:nvSpPr>
          <p:cNvPr id="97" name="Google Shape;97;p18"/>
          <p:cNvSpPr txBox="1">
            <a:spLocks noGrp="1"/>
          </p:cNvSpPr>
          <p:nvPr>
            <p:ph type="body" idx="1"/>
          </p:nvPr>
        </p:nvSpPr>
        <p:spPr>
          <a:xfrm>
            <a:off x="311700" y="986550"/>
            <a:ext cx="8520600" cy="381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highlight>
                  <a:srgbClr val="FFFFFF"/>
                </a:highlight>
                <a:latin typeface="Calibri"/>
                <a:ea typeface="Calibri"/>
                <a:cs typeface="Calibri"/>
                <a:sym typeface="Calibri"/>
              </a:rPr>
              <a:t>Darling-Hammond, et al (2017) identify seven characteristics of effective professional development (PD).  Specifically, they find that it</a:t>
            </a:r>
            <a:endParaRPr sz="1200">
              <a:highlight>
                <a:srgbClr val="FFFFFF"/>
              </a:highlight>
              <a:latin typeface="Calibri"/>
              <a:ea typeface="Calibri"/>
              <a:cs typeface="Calibri"/>
              <a:sym typeface="Calibri"/>
            </a:endParaRPr>
          </a:p>
          <a:p>
            <a:pPr marL="635000" lvl="0" indent="279400" algn="l" rtl="0">
              <a:lnSpc>
                <a:spcPct val="150000"/>
              </a:lnSpc>
              <a:spcBef>
                <a:spcPts val="1600"/>
              </a:spcBef>
              <a:spcAft>
                <a:spcPts val="0"/>
              </a:spcAft>
              <a:buClr>
                <a:schemeClr val="dk1"/>
              </a:buClr>
              <a:buSzPts val="1100"/>
              <a:buFont typeface="Arial"/>
              <a:buNone/>
            </a:pPr>
            <a:r>
              <a:rPr lang="en" sz="900">
                <a:latin typeface="Arial"/>
                <a:ea typeface="Arial"/>
                <a:cs typeface="Arial"/>
                <a:sym typeface="Arial"/>
              </a:rPr>
              <a:t>●</a:t>
            </a:r>
            <a:r>
              <a:rPr lang="en" sz="900">
                <a:solidFill>
                  <a:srgbClr val="1155CC"/>
                </a:solidFill>
                <a:latin typeface="Arial"/>
                <a:ea typeface="Arial"/>
                <a:cs typeface="Arial"/>
                <a:sym typeface="Arial"/>
              </a:rPr>
              <a:t> </a:t>
            </a:r>
            <a:r>
              <a:rPr lang="en" sz="1200">
                <a:solidFill>
                  <a:srgbClr val="1155CC"/>
                </a:solidFill>
                <a:highlight>
                  <a:srgbClr val="FFFFFF"/>
                </a:highlight>
                <a:latin typeface="Calibri"/>
                <a:ea typeface="Calibri"/>
                <a:cs typeface="Calibri"/>
                <a:sym typeface="Calibri"/>
              </a:rPr>
              <a:t>Is content-focused</a:t>
            </a:r>
            <a:endParaRPr sz="1200">
              <a:solidFill>
                <a:srgbClr val="1155CC"/>
              </a:solidFill>
              <a:highlight>
                <a:srgbClr val="FFFFFF"/>
              </a:highlight>
              <a:latin typeface="Calibri"/>
              <a:ea typeface="Calibri"/>
              <a:cs typeface="Calibri"/>
              <a:sym typeface="Calibri"/>
            </a:endParaRPr>
          </a:p>
          <a:p>
            <a:pPr marL="635000" lvl="0" indent="279400" algn="l" rtl="0">
              <a:lnSpc>
                <a:spcPct val="150000"/>
              </a:lnSpc>
              <a:spcBef>
                <a:spcPts val="1000"/>
              </a:spcBef>
              <a:spcAft>
                <a:spcPts val="0"/>
              </a:spcAft>
              <a:buClr>
                <a:schemeClr val="dk1"/>
              </a:buClr>
              <a:buSzPts val="1100"/>
              <a:buFont typeface="Arial"/>
              <a:buNone/>
            </a:pPr>
            <a:r>
              <a:rPr lang="en" sz="900">
                <a:solidFill>
                  <a:srgbClr val="000000"/>
                </a:solidFill>
                <a:latin typeface="Arial"/>
                <a:ea typeface="Arial"/>
                <a:cs typeface="Arial"/>
                <a:sym typeface="Arial"/>
              </a:rPr>
              <a:t>●</a:t>
            </a:r>
            <a:r>
              <a:rPr lang="en" sz="900">
                <a:solidFill>
                  <a:srgbClr val="1155CC"/>
                </a:solidFill>
                <a:latin typeface="Arial"/>
                <a:ea typeface="Arial"/>
                <a:cs typeface="Arial"/>
                <a:sym typeface="Arial"/>
              </a:rPr>
              <a:t> </a:t>
            </a:r>
            <a:r>
              <a:rPr lang="en" sz="1200">
                <a:solidFill>
                  <a:srgbClr val="1155CC"/>
                </a:solidFill>
                <a:highlight>
                  <a:srgbClr val="FFFFFF"/>
                </a:highlight>
                <a:latin typeface="Calibri"/>
                <a:ea typeface="Calibri"/>
                <a:cs typeface="Calibri"/>
                <a:sym typeface="Calibri"/>
              </a:rPr>
              <a:t>Incorporates active learning</a:t>
            </a:r>
            <a:endParaRPr sz="1200">
              <a:solidFill>
                <a:srgbClr val="1155CC"/>
              </a:solidFill>
              <a:highlight>
                <a:srgbClr val="FFFFFF"/>
              </a:highlight>
              <a:latin typeface="Calibri"/>
              <a:ea typeface="Calibri"/>
              <a:cs typeface="Calibri"/>
              <a:sym typeface="Calibri"/>
            </a:endParaRPr>
          </a:p>
          <a:p>
            <a:pPr marL="635000" lvl="0" indent="279400" algn="l" rtl="0">
              <a:lnSpc>
                <a:spcPct val="150000"/>
              </a:lnSpc>
              <a:spcBef>
                <a:spcPts val="1000"/>
              </a:spcBef>
              <a:spcAft>
                <a:spcPts val="0"/>
              </a:spcAft>
              <a:buClr>
                <a:schemeClr val="dk1"/>
              </a:buClr>
              <a:buSzPts val="1100"/>
              <a:buFont typeface="Arial"/>
              <a:buNone/>
            </a:pPr>
            <a:r>
              <a:rPr lang="en" sz="900">
                <a:solidFill>
                  <a:srgbClr val="000000"/>
                </a:solidFill>
                <a:latin typeface="Arial"/>
                <a:ea typeface="Arial"/>
                <a:cs typeface="Arial"/>
                <a:sym typeface="Arial"/>
              </a:rPr>
              <a:t>●</a:t>
            </a:r>
            <a:r>
              <a:rPr lang="en" sz="900">
                <a:solidFill>
                  <a:srgbClr val="1155CC"/>
                </a:solidFill>
                <a:latin typeface="Arial"/>
                <a:ea typeface="Arial"/>
                <a:cs typeface="Arial"/>
                <a:sym typeface="Arial"/>
              </a:rPr>
              <a:t> </a:t>
            </a:r>
            <a:r>
              <a:rPr lang="en" sz="1200">
                <a:solidFill>
                  <a:srgbClr val="1155CC"/>
                </a:solidFill>
                <a:highlight>
                  <a:srgbClr val="FFFFFF"/>
                </a:highlight>
                <a:latin typeface="Calibri"/>
                <a:ea typeface="Calibri"/>
                <a:cs typeface="Calibri"/>
                <a:sym typeface="Calibri"/>
              </a:rPr>
              <a:t>Is collaborative and job-embedded</a:t>
            </a:r>
            <a:endParaRPr sz="1200">
              <a:solidFill>
                <a:srgbClr val="1155CC"/>
              </a:solidFill>
              <a:highlight>
                <a:srgbClr val="FFFFFF"/>
              </a:highlight>
              <a:latin typeface="Calibri"/>
              <a:ea typeface="Calibri"/>
              <a:cs typeface="Calibri"/>
              <a:sym typeface="Calibri"/>
            </a:endParaRPr>
          </a:p>
          <a:p>
            <a:pPr marL="635000" lvl="0" indent="279400" algn="l" rtl="0">
              <a:lnSpc>
                <a:spcPct val="150000"/>
              </a:lnSpc>
              <a:spcBef>
                <a:spcPts val="1000"/>
              </a:spcBef>
              <a:spcAft>
                <a:spcPts val="0"/>
              </a:spcAft>
              <a:buClr>
                <a:schemeClr val="dk1"/>
              </a:buClr>
              <a:buSzPts val="1100"/>
              <a:buFont typeface="Arial"/>
              <a:buNone/>
            </a:pPr>
            <a:r>
              <a:rPr lang="en" sz="900">
                <a:solidFill>
                  <a:srgbClr val="000000"/>
                </a:solidFill>
                <a:latin typeface="Arial"/>
                <a:ea typeface="Arial"/>
                <a:cs typeface="Arial"/>
                <a:sym typeface="Arial"/>
              </a:rPr>
              <a:t>●</a:t>
            </a:r>
            <a:r>
              <a:rPr lang="en" sz="900">
                <a:solidFill>
                  <a:srgbClr val="1155CC"/>
                </a:solidFill>
                <a:latin typeface="Arial"/>
                <a:ea typeface="Arial"/>
                <a:cs typeface="Arial"/>
                <a:sym typeface="Arial"/>
              </a:rPr>
              <a:t> </a:t>
            </a:r>
            <a:r>
              <a:rPr lang="en" sz="1200">
                <a:solidFill>
                  <a:srgbClr val="1155CC"/>
                </a:solidFill>
                <a:highlight>
                  <a:schemeClr val="lt1"/>
                </a:highlight>
                <a:latin typeface="Calibri"/>
                <a:ea typeface="Calibri"/>
                <a:cs typeface="Calibri"/>
                <a:sym typeface="Calibri"/>
              </a:rPr>
              <a:t>Uses models and modeling</a:t>
            </a:r>
            <a:endParaRPr sz="1200">
              <a:solidFill>
                <a:srgbClr val="1155CC"/>
              </a:solidFill>
              <a:highlight>
                <a:schemeClr val="lt1"/>
              </a:highlight>
              <a:latin typeface="Calibri"/>
              <a:ea typeface="Calibri"/>
              <a:cs typeface="Calibri"/>
              <a:sym typeface="Calibri"/>
            </a:endParaRPr>
          </a:p>
          <a:p>
            <a:pPr marL="635000" lvl="0" indent="279400" algn="l" rtl="0">
              <a:lnSpc>
                <a:spcPct val="150000"/>
              </a:lnSpc>
              <a:spcBef>
                <a:spcPts val="1000"/>
              </a:spcBef>
              <a:spcAft>
                <a:spcPts val="0"/>
              </a:spcAft>
              <a:buClr>
                <a:schemeClr val="dk1"/>
              </a:buClr>
              <a:buSzPts val="1100"/>
              <a:buFont typeface="Arial"/>
              <a:buNone/>
            </a:pPr>
            <a:r>
              <a:rPr lang="en" sz="900">
                <a:solidFill>
                  <a:srgbClr val="000000"/>
                </a:solidFill>
                <a:latin typeface="Arial"/>
                <a:ea typeface="Arial"/>
                <a:cs typeface="Arial"/>
                <a:sym typeface="Arial"/>
              </a:rPr>
              <a:t>● </a:t>
            </a:r>
            <a:r>
              <a:rPr lang="en" sz="1200">
                <a:solidFill>
                  <a:srgbClr val="1155CC"/>
                </a:solidFill>
                <a:highlight>
                  <a:schemeClr val="lt1"/>
                </a:highlight>
                <a:latin typeface="Calibri"/>
                <a:ea typeface="Calibri"/>
                <a:cs typeface="Calibri"/>
                <a:sym typeface="Calibri"/>
              </a:rPr>
              <a:t>Provides coaching and expert support</a:t>
            </a:r>
            <a:endParaRPr sz="1200">
              <a:solidFill>
                <a:srgbClr val="1155CC"/>
              </a:solidFill>
              <a:highlight>
                <a:schemeClr val="lt1"/>
              </a:highlight>
              <a:latin typeface="Calibri"/>
              <a:ea typeface="Calibri"/>
              <a:cs typeface="Calibri"/>
              <a:sym typeface="Calibri"/>
            </a:endParaRPr>
          </a:p>
          <a:p>
            <a:pPr marL="457200" lvl="0" indent="457200" algn="l" rtl="0">
              <a:lnSpc>
                <a:spcPct val="150000"/>
              </a:lnSpc>
              <a:spcBef>
                <a:spcPts val="1000"/>
              </a:spcBef>
              <a:spcAft>
                <a:spcPts val="0"/>
              </a:spcAft>
              <a:buClr>
                <a:schemeClr val="dk1"/>
              </a:buClr>
              <a:buSzPts val="1100"/>
              <a:buFont typeface="Arial"/>
              <a:buNone/>
            </a:pPr>
            <a:r>
              <a:rPr lang="en" sz="900">
                <a:solidFill>
                  <a:srgbClr val="000000"/>
                </a:solidFill>
                <a:latin typeface="Arial"/>
                <a:ea typeface="Arial"/>
                <a:cs typeface="Arial"/>
                <a:sym typeface="Arial"/>
              </a:rPr>
              <a:t>●</a:t>
            </a:r>
            <a:r>
              <a:rPr lang="en" sz="900">
                <a:solidFill>
                  <a:srgbClr val="1155CC"/>
                </a:solidFill>
                <a:latin typeface="Arial"/>
                <a:ea typeface="Arial"/>
                <a:cs typeface="Arial"/>
                <a:sym typeface="Arial"/>
              </a:rPr>
              <a:t> </a:t>
            </a:r>
            <a:r>
              <a:rPr lang="en" sz="1200">
                <a:solidFill>
                  <a:srgbClr val="1155CC"/>
                </a:solidFill>
                <a:latin typeface="Calibri"/>
                <a:ea typeface="Calibri"/>
                <a:cs typeface="Calibri"/>
                <a:sym typeface="Calibri"/>
              </a:rPr>
              <a:t>Offers opportunities for feedback and reflection</a:t>
            </a:r>
            <a:endParaRPr sz="1200">
              <a:solidFill>
                <a:srgbClr val="1155CC"/>
              </a:solidFill>
              <a:latin typeface="Calibri"/>
              <a:ea typeface="Calibri"/>
              <a:cs typeface="Calibri"/>
              <a:sym typeface="Calibri"/>
            </a:endParaRPr>
          </a:p>
          <a:p>
            <a:pPr marL="457200" lvl="0" indent="457200" algn="l" rtl="0">
              <a:lnSpc>
                <a:spcPct val="150000"/>
              </a:lnSpc>
              <a:spcBef>
                <a:spcPts val="1000"/>
              </a:spcBef>
              <a:spcAft>
                <a:spcPts val="0"/>
              </a:spcAft>
              <a:buClr>
                <a:schemeClr val="dk1"/>
              </a:buClr>
              <a:buSzPts val="1100"/>
              <a:buFont typeface="Arial"/>
              <a:buNone/>
            </a:pPr>
            <a:r>
              <a:rPr lang="en" sz="900">
                <a:solidFill>
                  <a:srgbClr val="000000"/>
                </a:solidFill>
                <a:latin typeface="Arial"/>
                <a:ea typeface="Arial"/>
                <a:cs typeface="Arial"/>
                <a:sym typeface="Arial"/>
              </a:rPr>
              <a:t>●</a:t>
            </a:r>
            <a:r>
              <a:rPr lang="en" sz="900">
                <a:solidFill>
                  <a:srgbClr val="1155CC"/>
                </a:solidFill>
                <a:latin typeface="Arial"/>
                <a:ea typeface="Arial"/>
                <a:cs typeface="Arial"/>
                <a:sym typeface="Arial"/>
              </a:rPr>
              <a:t> </a:t>
            </a:r>
            <a:r>
              <a:rPr lang="en" sz="1200">
                <a:solidFill>
                  <a:srgbClr val="1155CC"/>
                </a:solidFill>
                <a:highlight>
                  <a:srgbClr val="FFFFFF"/>
                </a:highlight>
                <a:latin typeface="Calibri"/>
                <a:ea typeface="Calibri"/>
                <a:cs typeface="Calibri"/>
                <a:sym typeface="Calibri"/>
              </a:rPr>
              <a:t>Is of sustained duration</a:t>
            </a:r>
            <a:endParaRPr sz="1200">
              <a:solidFill>
                <a:srgbClr val="1155CC"/>
              </a:solidFill>
              <a:highlight>
                <a:srgbClr val="FFFFFF"/>
              </a:highlight>
              <a:latin typeface="Calibri"/>
              <a:ea typeface="Calibri"/>
              <a:cs typeface="Calibri"/>
              <a:sym typeface="Calibri"/>
            </a:endParaRPr>
          </a:p>
          <a:p>
            <a:pPr marL="0" lvl="0" indent="0" algn="l" rtl="0">
              <a:spcBef>
                <a:spcPts val="1600"/>
              </a:spcBef>
              <a:spcAft>
                <a:spcPts val="1600"/>
              </a:spcAft>
              <a:buNone/>
            </a:pPr>
            <a:r>
              <a:rPr lang="en" sz="1200">
                <a:latin typeface="Calibri"/>
                <a:ea typeface="Calibri"/>
                <a:cs typeface="Calibri"/>
                <a:sym typeface="Calibri"/>
              </a:rPr>
              <a:t>Teacher-to-teacher observation and feedback meet these criteria for effective PD.</a:t>
            </a:r>
            <a:endParaRPr sz="1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D62828"/>
                </a:solidFill>
              </a:rPr>
              <a:t>TESOL Standards</a:t>
            </a:r>
            <a:endParaRPr>
              <a:solidFill>
                <a:srgbClr val="D62828"/>
              </a:solidFill>
            </a:endParaRPr>
          </a:p>
        </p:txBody>
      </p:sp>
      <p:sp>
        <p:nvSpPr>
          <p:cNvPr id="103" name="Google Shape;103;p19"/>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0000"/>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sz="1200">
                <a:solidFill>
                  <a:srgbClr val="000000"/>
                </a:solidFill>
                <a:highlight>
                  <a:srgbClr val="FFFFFF"/>
                </a:highlight>
                <a:latin typeface="Calibri"/>
                <a:ea typeface="Calibri"/>
                <a:cs typeface="Calibri"/>
                <a:sym typeface="Calibri"/>
              </a:rPr>
              <a:t>Standard 8 of the TESOL International Association (2008) Standards for ESL/EFL Teachers of Adults Framework states, </a:t>
            </a:r>
            <a:endParaRPr sz="1200">
              <a:solidFill>
                <a:srgbClr val="000000"/>
              </a:solidFill>
              <a:highlight>
                <a:srgbClr val="FFFFFF"/>
              </a:highlight>
              <a:latin typeface="Calibri"/>
              <a:ea typeface="Calibri"/>
              <a:cs typeface="Calibri"/>
              <a:sym typeface="Calibri"/>
            </a:endParaRPr>
          </a:p>
          <a:p>
            <a:pPr marL="0" lvl="0" indent="0" algn="l" rtl="0">
              <a:lnSpc>
                <a:spcPct val="150000"/>
              </a:lnSpc>
              <a:spcBef>
                <a:spcPts val="1600"/>
              </a:spcBef>
              <a:spcAft>
                <a:spcPts val="0"/>
              </a:spcAft>
              <a:buNone/>
            </a:pPr>
            <a:r>
              <a:rPr lang="en" sz="1200">
                <a:solidFill>
                  <a:srgbClr val="1155CC"/>
                </a:solidFill>
                <a:highlight>
                  <a:srgbClr val="FFFFFF"/>
                </a:highlight>
                <a:latin typeface="Trebuchet MS"/>
                <a:ea typeface="Trebuchet MS"/>
                <a:cs typeface="Trebuchet MS"/>
                <a:sym typeface="Trebuchet MS"/>
              </a:rPr>
              <a:t>“Teachers continue to grow in their understanding of the relationship of second language teaching and learning to the </a:t>
            </a:r>
            <a:r>
              <a:rPr lang="en" sz="1200" b="1">
                <a:solidFill>
                  <a:srgbClr val="1155CC"/>
                </a:solidFill>
                <a:highlight>
                  <a:srgbClr val="FFFFFF"/>
                </a:highlight>
                <a:latin typeface="Trebuchet MS"/>
                <a:ea typeface="Trebuchet MS"/>
                <a:cs typeface="Trebuchet MS"/>
                <a:sym typeface="Trebuchet MS"/>
              </a:rPr>
              <a:t>community of English language teaching professionals</a:t>
            </a:r>
            <a:r>
              <a:rPr lang="en" sz="1200">
                <a:solidFill>
                  <a:srgbClr val="1155CC"/>
                </a:solidFill>
                <a:highlight>
                  <a:srgbClr val="FFFFFF"/>
                </a:highlight>
                <a:latin typeface="Trebuchet MS"/>
                <a:ea typeface="Trebuchet MS"/>
                <a:cs typeface="Trebuchet MS"/>
                <a:sym typeface="Trebuchet MS"/>
              </a:rPr>
              <a:t>, the broader teaching community, and communities at large, and use these understandings to </a:t>
            </a:r>
            <a:r>
              <a:rPr lang="en" sz="1200" b="1">
                <a:solidFill>
                  <a:srgbClr val="1155CC"/>
                </a:solidFill>
                <a:highlight>
                  <a:srgbClr val="FFFFFF"/>
                </a:highlight>
                <a:latin typeface="Trebuchet MS"/>
                <a:ea typeface="Trebuchet MS"/>
                <a:cs typeface="Trebuchet MS"/>
                <a:sym typeface="Trebuchet MS"/>
              </a:rPr>
              <a:t>inform and change themselves and these communities</a:t>
            </a:r>
            <a:r>
              <a:rPr lang="en" sz="1200">
                <a:solidFill>
                  <a:srgbClr val="1155CC"/>
                </a:solidFill>
                <a:highlight>
                  <a:srgbClr val="FFFFFF"/>
                </a:highlight>
                <a:latin typeface="Trebuchet MS"/>
                <a:ea typeface="Trebuchet MS"/>
                <a:cs typeface="Trebuchet MS"/>
                <a:sym typeface="Trebuchet MS"/>
              </a:rPr>
              <a:t>.” (emphasis added)</a:t>
            </a:r>
            <a:endParaRPr sz="1200">
              <a:solidFill>
                <a:srgbClr val="1155CC"/>
              </a:solidFill>
              <a:highlight>
                <a:srgbClr val="FFFFFF"/>
              </a:highlight>
              <a:latin typeface="Trebuchet MS"/>
              <a:ea typeface="Trebuchet MS"/>
              <a:cs typeface="Trebuchet MS"/>
              <a:sym typeface="Trebuchet MS"/>
            </a:endParaRPr>
          </a:p>
          <a:p>
            <a:pPr marL="0" lvl="0" indent="0" algn="l" rtl="0">
              <a:lnSpc>
                <a:spcPct val="115000"/>
              </a:lnSpc>
              <a:spcBef>
                <a:spcPts val="1600"/>
              </a:spcBef>
              <a:spcAft>
                <a:spcPts val="1600"/>
              </a:spcAft>
              <a:buNone/>
            </a:pPr>
            <a:endParaRPr sz="1000">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224700"/>
            <a:ext cx="8520600" cy="4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9900"/>
                </a:solidFill>
              </a:rPr>
              <a:t>TESOL’s Principle 6 for Exemplary Teaching</a:t>
            </a:r>
            <a:endParaRPr sz="2400">
              <a:solidFill>
                <a:srgbClr val="FF9900"/>
              </a:solidFill>
            </a:endParaRPr>
          </a:p>
        </p:txBody>
      </p:sp>
      <p:sp>
        <p:nvSpPr>
          <p:cNvPr id="109" name="Google Shape;109;p20"/>
          <p:cNvSpPr txBox="1">
            <a:spLocks noGrp="1"/>
          </p:cNvSpPr>
          <p:nvPr>
            <p:ph type="body" idx="1"/>
          </p:nvPr>
        </p:nvSpPr>
        <p:spPr>
          <a:xfrm>
            <a:off x="311700" y="834025"/>
            <a:ext cx="8520600" cy="412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1155CC"/>
                </a:solidFill>
                <a:latin typeface="Calibri"/>
                <a:ea typeface="Calibri"/>
                <a:cs typeface="Calibri"/>
                <a:sym typeface="Calibri"/>
                <a:hlinkClick r:id="rId3"/>
              </a:rPr>
              <a:t>https://www.tesol.org/the-6-principles/the-6-principles/principle-6</a:t>
            </a:r>
            <a:endParaRPr sz="1200">
              <a:solidFill>
                <a:srgbClr val="1155CC"/>
              </a:solidFill>
              <a:latin typeface="Calibri"/>
              <a:ea typeface="Calibri"/>
              <a:cs typeface="Calibri"/>
              <a:sym typeface="Calibri"/>
            </a:endParaRPr>
          </a:p>
          <a:p>
            <a:pPr marL="0" lvl="0" indent="0" algn="ctr" rtl="0">
              <a:spcBef>
                <a:spcPts val="1600"/>
              </a:spcBef>
              <a:spcAft>
                <a:spcPts val="0"/>
              </a:spcAft>
              <a:buNone/>
            </a:pPr>
            <a:r>
              <a:rPr lang="en" b="1">
                <a:solidFill>
                  <a:srgbClr val="6AA84F"/>
                </a:solidFill>
              </a:rPr>
              <a:t>Engage and Collaborate within a Community of Practice</a:t>
            </a:r>
            <a:endParaRPr b="1">
              <a:solidFill>
                <a:srgbClr val="6AA84F"/>
              </a:solidFill>
            </a:endParaRPr>
          </a:p>
          <a:p>
            <a:pPr marL="0" lvl="0" indent="0" algn="l" rtl="0">
              <a:spcBef>
                <a:spcPts val="1400"/>
              </a:spcBef>
              <a:spcAft>
                <a:spcPts val="0"/>
              </a:spcAft>
              <a:buNone/>
            </a:pPr>
            <a:r>
              <a:rPr lang="en" sz="1200">
                <a:highlight>
                  <a:srgbClr val="FFFFFF"/>
                </a:highlight>
                <a:latin typeface="Arial"/>
                <a:ea typeface="Arial"/>
                <a:cs typeface="Arial"/>
                <a:sym typeface="Arial"/>
              </a:rPr>
              <a:t>Exemplary teachers </a:t>
            </a:r>
            <a:endParaRPr sz="1200">
              <a:highlight>
                <a:srgbClr val="FFFFFF"/>
              </a:highlight>
              <a:latin typeface="Arial"/>
              <a:ea typeface="Arial"/>
              <a:cs typeface="Arial"/>
              <a:sym typeface="Arial"/>
            </a:endParaRPr>
          </a:p>
          <a:p>
            <a:pPr marL="0" lvl="0" indent="457200" algn="l" rtl="0">
              <a:spcBef>
                <a:spcPts val="1400"/>
              </a:spcBef>
              <a:spcAft>
                <a:spcPts val="0"/>
              </a:spcAft>
              <a:buNone/>
            </a:pPr>
            <a:r>
              <a:rPr lang="en" sz="900">
                <a:latin typeface="Arial"/>
                <a:ea typeface="Arial"/>
                <a:cs typeface="Arial"/>
                <a:sym typeface="Arial"/>
              </a:rPr>
              <a:t>● </a:t>
            </a:r>
            <a:r>
              <a:rPr lang="en" sz="1200">
                <a:highlight>
                  <a:srgbClr val="FFFFFF"/>
                </a:highlight>
                <a:latin typeface="Arial"/>
                <a:ea typeface="Arial"/>
                <a:cs typeface="Arial"/>
                <a:sym typeface="Arial"/>
              </a:rPr>
              <a:t>collaborate with others in the profession to provide the best possible support for their learners. </a:t>
            </a:r>
            <a:endParaRPr sz="1200">
              <a:highlight>
                <a:srgbClr val="FFFFFF"/>
              </a:highlight>
              <a:latin typeface="Arial"/>
              <a:ea typeface="Arial"/>
              <a:cs typeface="Arial"/>
              <a:sym typeface="Arial"/>
            </a:endParaRPr>
          </a:p>
          <a:p>
            <a:pPr marL="0" lvl="0" indent="457200" algn="l" rtl="0">
              <a:spcBef>
                <a:spcPts val="1400"/>
              </a:spcBef>
              <a:spcAft>
                <a:spcPts val="0"/>
              </a:spcAft>
              <a:buNone/>
            </a:pPr>
            <a:r>
              <a:rPr lang="en" sz="900">
                <a:latin typeface="Arial"/>
                <a:ea typeface="Arial"/>
                <a:cs typeface="Arial"/>
                <a:sym typeface="Arial"/>
              </a:rPr>
              <a:t> ●</a:t>
            </a:r>
            <a:r>
              <a:rPr lang="en" sz="1200">
                <a:highlight>
                  <a:srgbClr val="FFFFFF"/>
                </a:highlight>
                <a:latin typeface="Arial"/>
                <a:ea typeface="Arial"/>
                <a:cs typeface="Arial"/>
                <a:sym typeface="Arial"/>
              </a:rPr>
              <a:t>meet with colleagues to co-plan and share their expertise.</a:t>
            </a:r>
            <a:endParaRPr sz="1200">
              <a:highlight>
                <a:srgbClr val="FFFFFF"/>
              </a:highlight>
              <a:latin typeface="Arial"/>
              <a:ea typeface="Arial"/>
              <a:cs typeface="Arial"/>
              <a:sym typeface="Arial"/>
            </a:endParaRPr>
          </a:p>
          <a:p>
            <a:pPr marL="0" lvl="0" indent="457200" algn="l" rtl="0">
              <a:spcBef>
                <a:spcPts val="1400"/>
              </a:spcBef>
              <a:spcAft>
                <a:spcPts val="0"/>
              </a:spcAft>
              <a:buNone/>
            </a:pPr>
            <a:r>
              <a:rPr lang="en" sz="900">
                <a:latin typeface="Arial"/>
                <a:ea typeface="Arial"/>
                <a:cs typeface="Arial"/>
                <a:sym typeface="Arial"/>
              </a:rPr>
              <a:t>● </a:t>
            </a:r>
            <a:r>
              <a:rPr lang="en" sz="1200">
                <a:highlight>
                  <a:srgbClr val="FFFFFF"/>
                </a:highlight>
                <a:latin typeface="Arial"/>
                <a:ea typeface="Arial"/>
                <a:cs typeface="Arial"/>
                <a:sym typeface="Arial"/>
              </a:rPr>
              <a:t>participate in continuous learning and ongoing professional development.</a:t>
            </a:r>
            <a:endParaRPr sz="1200">
              <a:highlight>
                <a:srgbClr val="FFFFFF"/>
              </a:highlight>
              <a:latin typeface="Arial"/>
              <a:ea typeface="Arial"/>
              <a:cs typeface="Arial"/>
              <a:sym typeface="Arial"/>
            </a:endParaRPr>
          </a:p>
          <a:p>
            <a:pPr marL="0" lvl="0" indent="457200" algn="l" rtl="0">
              <a:spcBef>
                <a:spcPts val="1400"/>
              </a:spcBef>
              <a:spcAft>
                <a:spcPts val="0"/>
              </a:spcAft>
              <a:buNone/>
            </a:pPr>
            <a:r>
              <a:rPr lang="en" sz="900">
                <a:latin typeface="Arial"/>
                <a:ea typeface="Arial"/>
                <a:cs typeface="Arial"/>
                <a:sym typeface="Arial"/>
              </a:rPr>
              <a:t>● </a:t>
            </a:r>
            <a:r>
              <a:rPr lang="en" sz="1200">
                <a:highlight>
                  <a:srgbClr val="FFFFFF"/>
                </a:highlight>
                <a:latin typeface="Arial"/>
                <a:ea typeface="Arial"/>
                <a:cs typeface="Arial"/>
                <a:sym typeface="Arial"/>
              </a:rPr>
              <a:t>reflect critically on their own classroom practices.</a:t>
            </a:r>
            <a:endParaRPr sz="1200">
              <a:highlight>
                <a:srgbClr val="FFFFFF"/>
              </a:highlight>
              <a:latin typeface="Arial"/>
              <a:ea typeface="Arial"/>
              <a:cs typeface="Arial"/>
              <a:sym typeface="Arial"/>
            </a:endParaRPr>
          </a:p>
          <a:p>
            <a:pPr marL="0" lvl="0" indent="0" algn="l" rtl="0">
              <a:spcBef>
                <a:spcPts val="1200"/>
              </a:spcBef>
              <a:spcAft>
                <a:spcPts val="0"/>
              </a:spcAft>
              <a:buNone/>
            </a:pPr>
            <a:endParaRPr sz="1200">
              <a:latin typeface="Arial"/>
              <a:ea typeface="Arial"/>
              <a:cs typeface="Arial"/>
              <a:sym typeface="Arial"/>
            </a:endParaRPr>
          </a:p>
          <a:p>
            <a:pPr marL="0" lvl="0" indent="0" algn="l" rtl="0">
              <a:spcBef>
                <a:spcPts val="1200"/>
              </a:spcBef>
              <a:spcAft>
                <a:spcPts val="0"/>
              </a:spcAft>
              <a:buNone/>
            </a:pPr>
            <a:r>
              <a:rPr lang="en" sz="1200">
                <a:latin typeface="Arial"/>
                <a:ea typeface="Arial"/>
                <a:cs typeface="Arial"/>
                <a:sym typeface="Arial"/>
              </a:rPr>
              <a:t>Examples: observing, coaching, mentoring; modeling a lesson or technique for colleagues</a:t>
            </a:r>
            <a:endParaRPr sz="1200">
              <a:latin typeface="Arial"/>
              <a:ea typeface="Arial"/>
              <a:cs typeface="Arial"/>
              <a:sym typeface="Arial"/>
            </a:endParaRPr>
          </a:p>
          <a:p>
            <a:pPr marL="0" lvl="0" indent="0" algn="l" rtl="0">
              <a:spcBef>
                <a:spcPts val="1400"/>
              </a:spcBef>
              <a:spcAft>
                <a:spcPts val="0"/>
              </a:spcAft>
              <a:buClr>
                <a:schemeClr val="dk1"/>
              </a:buClr>
              <a:buSzPts val="1100"/>
              <a:buFont typeface="Arial"/>
              <a:buNone/>
            </a:pPr>
            <a:endParaRPr sz="1400" b="1" i="1">
              <a:solidFill>
                <a:srgbClr val="6AA84F"/>
              </a:solidFill>
              <a:latin typeface="Calibri"/>
              <a:ea typeface="Calibri"/>
              <a:cs typeface="Calibri"/>
              <a:sym typeface="Calibri"/>
            </a:endParaRPr>
          </a:p>
          <a:p>
            <a:pPr marL="0" lvl="0" indent="0" algn="l" rtl="0">
              <a:spcBef>
                <a:spcPts val="40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1600"/>
              </a:spcAft>
              <a:buNone/>
            </a:pPr>
            <a:endParaRPr sz="1200">
              <a:solidFill>
                <a:srgbClr val="1155CC"/>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1"/>
          <p:cNvPicPr preferRelativeResize="0"/>
          <p:nvPr/>
        </p:nvPicPr>
        <p:blipFill>
          <a:blip r:embed="rId3">
            <a:alphaModFix/>
          </a:blip>
          <a:stretch>
            <a:fillRect/>
          </a:stretch>
        </p:blipFill>
        <p:spPr>
          <a:xfrm>
            <a:off x="3160234" y="214363"/>
            <a:ext cx="5863451" cy="4714764"/>
          </a:xfrm>
          <a:prstGeom prst="rect">
            <a:avLst/>
          </a:prstGeom>
          <a:noFill/>
          <a:ln>
            <a:noFill/>
          </a:ln>
        </p:spPr>
      </p:pic>
      <p:sp>
        <p:nvSpPr>
          <p:cNvPr id="115" name="Google Shape;115;p21"/>
          <p:cNvSpPr txBox="1"/>
          <p:nvPr/>
        </p:nvSpPr>
        <p:spPr>
          <a:xfrm>
            <a:off x="187367" y="152400"/>
            <a:ext cx="3122700" cy="165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9900FF"/>
                </a:solidFill>
                <a:latin typeface="Old Standard TT"/>
                <a:ea typeface="Old Standard TT"/>
                <a:cs typeface="Old Standard TT"/>
                <a:sym typeface="Old Standard TT"/>
              </a:rPr>
              <a:t>Alaska</a:t>
            </a:r>
            <a:endParaRPr sz="3000" b="1">
              <a:solidFill>
                <a:srgbClr val="9900FF"/>
              </a:solidFill>
              <a:latin typeface="Old Standard TT"/>
              <a:ea typeface="Old Standard TT"/>
              <a:cs typeface="Old Standard TT"/>
              <a:sym typeface="Old Standard TT"/>
            </a:endParaRPr>
          </a:p>
          <a:p>
            <a:pPr marL="0" lvl="0" indent="0" algn="ctr" rtl="0">
              <a:spcBef>
                <a:spcPts val="0"/>
              </a:spcBef>
              <a:spcAft>
                <a:spcPts val="0"/>
              </a:spcAft>
              <a:buNone/>
            </a:pPr>
            <a:r>
              <a:rPr lang="en" sz="3000" b="1">
                <a:solidFill>
                  <a:srgbClr val="9900FF"/>
                </a:solidFill>
                <a:latin typeface="Old Standard TT"/>
                <a:ea typeface="Old Standard TT"/>
                <a:cs typeface="Old Standard TT"/>
                <a:sym typeface="Old Standard TT"/>
              </a:rPr>
              <a:t>Teacher </a:t>
            </a:r>
            <a:endParaRPr sz="3000" b="1">
              <a:solidFill>
                <a:srgbClr val="9900FF"/>
              </a:solidFill>
              <a:latin typeface="Old Standard TT"/>
              <a:ea typeface="Old Standard TT"/>
              <a:cs typeface="Old Standard TT"/>
              <a:sym typeface="Old Standard TT"/>
            </a:endParaRPr>
          </a:p>
          <a:p>
            <a:pPr marL="0" lvl="0" indent="0" algn="ctr" rtl="0">
              <a:spcBef>
                <a:spcPts val="0"/>
              </a:spcBef>
              <a:spcAft>
                <a:spcPts val="0"/>
              </a:spcAft>
              <a:buNone/>
            </a:pPr>
            <a:r>
              <a:rPr lang="en" sz="3000" b="1">
                <a:solidFill>
                  <a:srgbClr val="9900FF"/>
                </a:solidFill>
                <a:latin typeface="Old Standard TT"/>
                <a:ea typeface="Old Standard TT"/>
                <a:cs typeface="Old Standard TT"/>
                <a:sym typeface="Old Standard TT"/>
              </a:rPr>
              <a:t>Standards</a:t>
            </a:r>
            <a:endParaRPr sz="3000" b="1">
              <a:solidFill>
                <a:srgbClr val="9900FF"/>
              </a:solidFill>
              <a:latin typeface="Old Standard TT"/>
              <a:ea typeface="Old Standard TT"/>
              <a:cs typeface="Old Standard TT"/>
              <a:sym typeface="Old Standard TT"/>
            </a:endParaRPr>
          </a:p>
        </p:txBody>
      </p:sp>
      <p:sp>
        <p:nvSpPr>
          <p:cNvPr id="116" name="Google Shape;116;p21"/>
          <p:cNvSpPr txBox="1"/>
          <p:nvPr/>
        </p:nvSpPr>
        <p:spPr>
          <a:xfrm>
            <a:off x="43850" y="2305827"/>
            <a:ext cx="3236700" cy="176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rgbClr val="000000"/>
                </a:solidFill>
                <a:highlight>
                  <a:srgbClr val="FFFFFF"/>
                </a:highlight>
                <a:latin typeface="Calibri"/>
                <a:ea typeface="Calibri"/>
                <a:cs typeface="Calibri"/>
                <a:sym typeface="Calibri"/>
              </a:rPr>
              <a:t>The Standards for Alaska's Teachers (1997) lists teacher performances consistent with peer observation and feedback such as </a:t>
            </a:r>
            <a:r>
              <a:rPr lang="en" sz="1200">
                <a:solidFill>
                  <a:srgbClr val="1155CC"/>
                </a:solidFill>
                <a:highlight>
                  <a:srgbClr val="FFFFFF"/>
                </a:highlight>
                <a:latin typeface="Calibri"/>
                <a:ea typeface="Calibri"/>
                <a:cs typeface="Calibri"/>
                <a:sym typeface="Calibri"/>
              </a:rPr>
              <a:t>engaging in thoughtful and critical examination of teaching practice and working cooperatively with colleagues.</a:t>
            </a:r>
            <a:endParaRPr sz="1200">
              <a:solidFill>
                <a:srgbClr val="1155C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1155CC"/>
                </a:solidFill>
              </a:rPr>
              <a:t>Cambridge English Teaching Framework</a:t>
            </a:r>
            <a:endParaRPr sz="2400">
              <a:solidFill>
                <a:srgbClr val="1155CC"/>
              </a:solidFill>
            </a:endParaRPr>
          </a:p>
        </p:txBody>
      </p:sp>
      <p:sp>
        <p:nvSpPr>
          <p:cNvPr id="122" name="Google Shape;122;p22"/>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1155CC"/>
                </a:solidFill>
                <a:highlight>
                  <a:srgbClr val="FFFFFF"/>
                </a:highlight>
                <a:latin typeface="Calibri"/>
                <a:ea typeface="Calibri"/>
                <a:cs typeface="Calibri"/>
                <a:sym typeface="Calibri"/>
                <a:hlinkClick r:id="rId3"/>
              </a:rPr>
              <a:t>http://www.cambridgeenglish.org/images/165722-teaching-framework-summary-.pdf</a:t>
            </a:r>
            <a:endParaRPr sz="1200">
              <a:solidFill>
                <a:srgbClr val="1155CC"/>
              </a:solidFill>
              <a:latin typeface="Calibri"/>
              <a:ea typeface="Calibri"/>
              <a:cs typeface="Calibri"/>
              <a:sym typeface="Calibri"/>
            </a:endParaRPr>
          </a:p>
          <a:p>
            <a:pPr marL="0" lvl="0" indent="0" algn="l" rtl="0">
              <a:spcBef>
                <a:spcPts val="1600"/>
              </a:spcBef>
              <a:spcAft>
                <a:spcPts val="0"/>
              </a:spcAft>
              <a:buNone/>
            </a:pPr>
            <a:endParaRPr sz="1200">
              <a:solidFill>
                <a:srgbClr val="333333"/>
              </a:solidFill>
              <a:highlight>
                <a:srgbClr val="FFFFFF"/>
              </a:highlight>
              <a:latin typeface="Calibri"/>
              <a:ea typeface="Calibri"/>
              <a:cs typeface="Calibri"/>
              <a:sym typeface="Calibri"/>
            </a:endParaRPr>
          </a:p>
          <a:p>
            <a:pPr marL="0" lvl="0" indent="0" algn="l" rtl="0">
              <a:lnSpc>
                <a:spcPct val="150000"/>
              </a:lnSpc>
              <a:spcBef>
                <a:spcPts val="1500"/>
              </a:spcBef>
              <a:spcAft>
                <a:spcPts val="0"/>
              </a:spcAft>
              <a:buNone/>
            </a:pPr>
            <a:r>
              <a:rPr lang="en" sz="1200">
                <a:solidFill>
                  <a:srgbClr val="333333"/>
                </a:solidFill>
                <a:highlight>
                  <a:srgbClr val="FFFFFF"/>
                </a:highlight>
                <a:latin typeface="Calibri"/>
                <a:ea typeface="Calibri"/>
                <a:cs typeface="Calibri"/>
                <a:sym typeface="Calibri"/>
              </a:rPr>
              <a:t>This framework (UCLES, 2014) outlines four stages of teacher development, from Foundation to Expert, and five categories of teacher knowledge and skills. Each category describes the key competencies for effective teaching at each stage. Use the framework to see where you are in your development and where you want to go next.</a:t>
            </a:r>
            <a:endParaRPr sz="1200">
              <a:solidFill>
                <a:srgbClr val="333333"/>
              </a:solidFill>
              <a:highlight>
                <a:srgbClr val="FFFFFF"/>
              </a:highlight>
              <a:latin typeface="Calibri"/>
              <a:ea typeface="Calibri"/>
              <a:cs typeface="Calibri"/>
              <a:sym typeface="Calibri"/>
            </a:endParaRPr>
          </a:p>
          <a:p>
            <a:pPr marL="0" lvl="0" indent="0" algn="l" rtl="0">
              <a:lnSpc>
                <a:spcPct val="150000"/>
              </a:lnSpc>
              <a:spcBef>
                <a:spcPts val="1500"/>
              </a:spcBef>
              <a:spcAft>
                <a:spcPts val="0"/>
              </a:spcAft>
              <a:buNone/>
            </a:pPr>
            <a:r>
              <a:rPr lang="en" sz="1200">
                <a:solidFill>
                  <a:srgbClr val="333333"/>
                </a:solidFill>
                <a:highlight>
                  <a:srgbClr val="FFFFFF"/>
                </a:highlight>
                <a:latin typeface="Calibri"/>
                <a:ea typeface="Calibri"/>
                <a:cs typeface="Calibri"/>
                <a:sym typeface="Calibri"/>
              </a:rPr>
              <a:t>Area</a:t>
            </a:r>
            <a:r>
              <a:rPr lang="en" sz="1200">
                <a:solidFill>
                  <a:srgbClr val="000000"/>
                </a:solidFill>
                <a:highlight>
                  <a:srgbClr val="FFFFFF"/>
                </a:highlight>
                <a:latin typeface="Calibri"/>
                <a:ea typeface="Calibri"/>
                <a:cs typeface="Calibri"/>
                <a:sym typeface="Calibri"/>
              </a:rPr>
              <a:t> #5</a:t>
            </a:r>
            <a:r>
              <a:rPr lang="en" sz="1200">
                <a:solidFill>
                  <a:srgbClr val="1155CC"/>
                </a:solidFill>
                <a:highlight>
                  <a:srgbClr val="FFFFFF"/>
                </a:highlight>
                <a:latin typeface="Calibri"/>
                <a:ea typeface="Calibri"/>
                <a:cs typeface="Calibri"/>
                <a:sym typeface="Calibri"/>
              </a:rPr>
              <a:t>,</a:t>
            </a:r>
            <a:r>
              <a:rPr lang="en" sz="1200" b="1">
                <a:solidFill>
                  <a:srgbClr val="1155CC"/>
                </a:solidFill>
                <a:highlight>
                  <a:srgbClr val="FFFFFF"/>
                </a:highlight>
                <a:latin typeface="Calibri"/>
                <a:ea typeface="Calibri"/>
                <a:cs typeface="Calibri"/>
                <a:sym typeface="Calibri"/>
              </a:rPr>
              <a:t> Professional Development and Values</a:t>
            </a:r>
            <a:r>
              <a:rPr lang="en" sz="1200">
                <a:solidFill>
                  <a:srgbClr val="000000"/>
                </a:solidFill>
                <a:highlight>
                  <a:srgbClr val="FFFFFF"/>
                </a:highlight>
                <a:latin typeface="Calibri"/>
                <a:ea typeface="Calibri"/>
                <a:cs typeface="Calibri"/>
                <a:sym typeface="Calibri"/>
              </a:rPr>
              <a:t>, is instructive here.</a:t>
            </a:r>
            <a:endParaRPr sz="1200">
              <a:solidFill>
                <a:srgbClr val="000000"/>
              </a:solidFill>
              <a:highlight>
                <a:srgbClr val="FFFFFF"/>
              </a:highlight>
              <a:latin typeface="Calibri"/>
              <a:ea typeface="Calibri"/>
              <a:cs typeface="Calibri"/>
              <a:sym typeface="Calibri"/>
            </a:endParaRPr>
          </a:p>
          <a:p>
            <a:pPr marL="0" lvl="0" indent="0" algn="l" rtl="0">
              <a:spcBef>
                <a:spcPts val="1500"/>
              </a:spcBef>
              <a:spcAft>
                <a:spcPts val="0"/>
              </a:spcAft>
              <a:buNone/>
            </a:pPr>
            <a:endParaRPr sz="1200" b="1">
              <a:solidFill>
                <a:srgbClr val="1155CC"/>
              </a:solidFill>
              <a:highlight>
                <a:srgbClr val="FFFFFF"/>
              </a:highlight>
              <a:latin typeface="Calibri"/>
              <a:ea typeface="Calibri"/>
              <a:cs typeface="Calibri"/>
              <a:sym typeface="Calibri"/>
            </a:endParaRPr>
          </a:p>
          <a:p>
            <a:pPr marL="0" lvl="0" indent="0" algn="ctr" rtl="0">
              <a:spcBef>
                <a:spcPts val="1500"/>
              </a:spcBef>
              <a:spcAft>
                <a:spcPts val="1500"/>
              </a:spcAft>
              <a:buNone/>
            </a:pPr>
            <a:r>
              <a:rPr lang="en" sz="1000">
                <a:solidFill>
                  <a:srgbClr val="333333"/>
                </a:solidFill>
                <a:highlight>
                  <a:srgbClr val="FFFFFF"/>
                </a:highlight>
                <a:latin typeface="Calibri"/>
                <a:ea typeface="Calibri"/>
                <a:cs typeface="Calibri"/>
                <a:sym typeface="Calibri"/>
              </a:rPr>
              <a:t>(Cambridge Framework continued on next slide)</a:t>
            </a:r>
            <a:endParaRPr sz="1000">
              <a:solidFill>
                <a:srgbClr val="333333"/>
              </a:solidFill>
              <a:highlight>
                <a:srgbClr val="FFFF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5017</Words>
  <Application>Microsoft Office PowerPoint</Application>
  <PresentationFormat>On-screen Show (16:9)</PresentationFormat>
  <Paragraphs>422</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Trebuchet MS</vt:lpstr>
      <vt:lpstr>Calibri</vt:lpstr>
      <vt:lpstr>Comic Sans MS</vt:lpstr>
      <vt:lpstr>Old Standard TT</vt:lpstr>
      <vt:lpstr>Roboto</vt:lpstr>
      <vt:lpstr>Paperback</vt:lpstr>
      <vt:lpstr>Peer Observation and Feedback:  A Collegial Approach to Teacher Learning</vt:lpstr>
      <vt:lpstr>Table of Contents</vt:lpstr>
      <vt:lpstr>Presentation Outline</vt:lpstr>
      <vt:lpstr>Introduction</vt:lpstr>
      <vt:lpstr>Effective Professional Development (PD)</vt:lpstr>
      <vt:lpstr>TESOL Standards</vt:lpstr>
      <vt:lpstr>TESOL’s Principle 6 for Exemplary Teaching</vt:lpstr>
      <vt:lpstr>PowerPoint Presentation</vt:lpstr>
      <vt:lpstr>Cambridge English Teaching Framework</vt:lpstr>
      <vt:lpstr>Cambridge English Teaching Framework, continued </vt:lpstr>
      <vt:lpstr>Peer Observation: Definition and Advantages</vt:lpstr>
      <vt:lpstr>Initiating Peer Observation Partnerships</vt:lpstr>
      <vt:lpstr>Sample Email: Invitation to Observe</vt:lpstr>
      <vt:lpstr>Guiding principles for pre-observation, observation, and post-observation drawn from White (2010), Stillwell (2017), and VASSP Project Services (n.d.)     </vt:lpstr>
      <vt:lpstr>II.  Observation stage: Instruction in action </vt:lpstr>
      <vt:lpstr>III.  Post-observation stage: The feedback meeting</vt:lpstr>
      <vt:lpstr>Post-observation stage, cont. </vt:lpstr>
      <vt:lpstr>Video: From Teacher to Trainer and Beyond</vt:lpstr>
      <vt:lpstr>Pairwork: Guiding Questions</vt:lpstr>
      <vt:lpstr>Additional resources</vt:lpstr>
      <vt:lpstr>Protocols and Advice for Giving and Receiving Feedback on Classroom Performance  </vt:lpstr>
      <vt:lpstr>Center for Adult English Language Acquisition (CAELA)  Observation Form and Post-observation Review Questions</vt:lpstr>
      <vt:lpstr>Template: Teacher Notes from Feedback Meeting</vt:lpstr>
      <vt:lpstr>Chart: “Models of Peer Observation of Teaching”</vt:lpstr>
      <vt:lpstr>Article: “Teacher Development Through Deliberate Practice”</vt:lpstr>
      <vt:lpstr>Article:  “Teachers Observing Teachers: A Professional Development Tool for Every School”</vt:lpstr>
      <vt:lpstr>Article: “Rethinking Classroom Observation”</vt:lpstr>
      <vt:lpstr>Article: “5 Activities for Peer Observation”</vt:lpstr>
      <vt:lpstr>Webinar:  Observing Teachers and Facilitating Their Growth Through Conferences</vt:lpstr>
      <vt:lpstr>Article: “The Collaborative Development of Teacher Training Skills”</vt:lpstr>
      <vt:lpstr>Book Chapter:  “How Would A Restaurant Reviewer Critique Student Writing?”</vt:lpstr>
      <vt:lpstr>Book: Continuing Cooperative Development: A Discourse Framework for Individuals as Colleagues   </vt:lpstr>
      <vt:lpstr>Book: Advising and Supporting Teachers </vt:lpstr>
      <vt:lpstr>Internet Resource List</vt:lpstr>
      <vt:lpstr>Remember the goal...</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Observation and Feedback:  A Collegial Approach to Teacher Learning</dc:title>
  <dc:creator>Aurora</dc:creator>
  <cp:lastModifiedBy>Windy Swearingin</cp:lastModifiedBy>
  <cp:revision>1</cp:revision>
  <dcterms:modified xsi:type="dcterms:W3CDTF">2019-09-15T19:52:22Z</dcterms:modified>
</cp:coreProperties>
</file>