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464B-E7A5-4F15-A350-4402B0F94D6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22FE-B61E-43A0-B3AC-1F96B861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vtec.ed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9684" y="2341191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14768" y="2341191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8284" y="4492273"/>
            <a:ext cx="5230193" cy="2057400"/>
          </a:xfrm>
          <a:prstGeom prst="rect">
            <a:avLst/>
          </a:prstGeom>
          <a:solidFill>
            <a:srgbClr val="52A4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6114768" y="4524148"/>
            <a:ext cx="5338947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13951" y="4615682"/>
            <a:ext cx="4700683" cy="699736"/>
            <a:chOff x="0" y="0"/>
            <a:chExt cx="9085677" cy="1163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45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659146"/>
            <a:ext cx="4542839" cy="763544"/>
            <a:chOff x="0" y="221408"/>
            <a:chExt cx="9085677" cy="152709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21408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05016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87811" y="2617405"/>
            <a:ext cx="4948353" cy="1344401"/>
            <a:chOff x="89824" y="45468"/>
            <a:chExt cx="9896705" cy="2688807"/>
          </a:xfrm>
        </p:grpSpPr>
        <p:sp>
          <p:nvSpPr>
            <p:cNvPr id="14" name="TextBox 14"/>
            <p:cNvSpPr txBox="1"/>
            <p:nvPr/>
          </p:nvSpPr>
          <p:spPr>
            <a:xfrm>
              <a:off x="89824" y="45468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9824" y="964556"/>
              <a:ext cx="9896705" cy="17697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Construction education, occupational skills training, work experience, and supportive services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8" y="4776384"/>
            <a:ext cx="4542839" cy="967623"/>
            <a:chOff x="-2" y="179985"/>
            <a:chExt cx="9085677" cy="1705538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179985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" y="886665"/>
              <a:ext cx="9085677" cy="99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out-of-school youth 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  <a:p>
              <a:pPr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05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34" y="93357"/>
            <a:ext cx="5486400" cy="23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8"/>
          <p:cNvSpPr txBox="1"/>
          <p:nvPr/>
        </p:nvSpPr>
        <p:spPr>
          <a:xfrm>
            <a:off x="1057660" y="3110938"/>
            <a:ext cx="4542839" cy="56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000000"/>
                </a:solidFill>
                <a:latin typeface="Glacial Indifference"/>
              </a:rPr>
              <a:t>Anchorage, Mat-Su, Fairbanks</a:t>
            </a:r>
            <a:endParaRPr lang="en-US" sz="1733" spc="17" dirty="0">
              <a:solidFill>
                <a:srgbClr val="000000"/>
              </a:solidFill>
              <a:latin typeface="Glacial Indifference"/>
            </a:endParaRPr>
          </a:p>
          <a:p>
            <a:pPr defTabSz="609630">
              <a:lnSpc>
                <a:spcPts val="2253"/>
              </a:lnSpc>
            </a:pPr>
            <a:endParaRPr lang="en-US" sz="1733" spc="1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859537" y="5067798"/>
            <a:ext cx="4887253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AWP provides industry training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, and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employment matching for skilled workers.</a:t>
            </a:r>
            <a:endParaRPr lang="en-US" sz="1733" spc="17" dirty="0">
              <a:solidFill>
                <a:srgbClr val="FFFFFF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1582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10" y="130724"/>
            <a:ext cx="1838925" cy="21167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8284" y="2341191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340630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8284" y="4492273"/>
            <a:ext cx="5278793" cy="2057400"/>
          </a:xfrm>
          <a:prstGeom prst="rect">
            <a:avLst/>
          </a:prstGeom>
          <a:solidFill>
            <a:srgbClr val="52A4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6174922" y="4524148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13951" y="4615682"/>
            <a:ext cx="4700683" cy="699736"/>
            <a:chOff x="0" y="0"/>
            <a:chExt cx="9085677" cy="1163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45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659146"/>
            <a:ext cx="4542839" cy="1081708"/>
            <a:chOff x="0" y="221408"/>
            <a:chExt cx="9085677" cy="21634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21408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05016"/>
              <a:ext cx="9085677" cy="117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Mt. Village, Emmonak, Kotlik, NunamIqua, grayling, and Alakanuk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85055" y="2617405"/>
            <a:ext cx="4948353" cy="1443052"/>
            <a:chOff x="-315688" y="45468"/>
            <a:chExt cx="9896705" cy="2886109"/>
          </a:xfrm>
        </p:grpSpPr>
        <p:sp>
          <p:nvSpPr>
            <p:cNvPr id="14" name="TextBox 14"/>
            <p:cNvSpPr txBox="1"/>
            <p:nvPr/>
          </p:nvSpPr>
          <p:spPr>
            <a:xfrm>
              <a:off x="89824" y="45468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15688" y="1208282"/>
              <a:ext cx="9896705" cy="17232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Work experience, high school completion assistance, scholarships, Peer mentoring, suicide prevention and local employment placement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8" y="4776384"/>
            <a:ext cx="4542839" cy="967623"/>
            <a:chOff x="-2" y="179985"/>
            <a:chExt cx="9085677" cy="1705538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179985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" y="886665"/>
              <a:ext cx="9085677" cy="99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     In school youth and out-of-school youth 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  <a:p>
              <a:pPr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23" name="TextBox 15"/>
          <p:cNvSpPr txBox="1"/>
          <p:nvPr/>
        </p:nvSpPr>
        <p:spPr>
          <a:xfrm>
            <a:off x="1106262" y="5257935"/>
            <a:ext cx="4948353" cy="271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1733" spc="17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813816" y="4965550"/>
            <a:ext cx="5300952" cy="1451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Independent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fishing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company creating employment opportunities for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Yukon Delta residents.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In 2018 Kwikpak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Fisheries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employed 624 residents including 173 students through the WIOA supported Youth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Employment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Project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4292" y="484632"/>
            <a:ext cx="749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cap="all" spc="200" dirty="0">
                <a:solidFill>
                  <a:srgbClr val="262626"/>
                </a:solidFill>
                <a:latin typeface="Gill Sans MT" panose="020B0502020104020203"/>
                <a:ea typeface="+mj-ea"/>
                <a:cs typeface="+mj-cs"/>
              </a:rPr>
              <a:t>YUKON DELTA FISHERIES DEVELOPMENT ASSOCIATION</a:t>
            </a:r>
            <a:endParaRPr lang="en-US" sz="2800" kern="0" cap="all" spc="200" dirty="0">
              <a:solidFill>
                <a:srgbClr val="262626"/>
              </a:solidFill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0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73" y="0"/>
            <a:ext cx="6587730" cy="24015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40966" y="2147075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142392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8285" y="4351368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74922" y="4344364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776384"/>
            <a:ext cx="4606847" cy="1493143"/>
            <a:chOff x="0" y="0"/>
            <a:chExt cx="9213693" cy="298629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>
                  <a:solidFill>
                    <a:srgbClr val="FFFFFF"/>
                  </a:solidFill>
                  <a:latin typeface="Glacial Indifference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8016" y="626667"/>
              <a:ext cx="9085677" cy="2359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Providing student-centered tutoring and classes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in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reading, writing, math, English as a second language, computer literacy and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life skills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548441"/>
            <a:ext cx="4542839" cy="766049"/>
            <a:chOff x="0" y="0"/>
            <a:chExt cx="9085677" cy="15321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</a:pPr>
              <a:r>
                <a:rPr lang="en-US" sz="2400" b="1" spc="360" dirty="0">
                  <a:solidFill>
                    <a:srgbClr val="000000"/>
                  </a:solidFill>
                  <a:latin typeface="Glacial Indifference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Fairbanks and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i</a:t>
              </a: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nterior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region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2899" y="2424616"/>
            <a:ext cx="4542839" cy="1341065"/>
            <a:chOff x="0" y="0"/>
            <a:chExt cx="9085677" cy="26821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FFFFFF"/>
                  </a:solidFill>
                  <a:latin typeface="Glacial Indifference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12415"/>
              <a:ext cx="9085677" cy="176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High school completion, post secondary training and placement,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work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experience,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vocational skills and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supportive services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9" y="4633509"/>
            <a:ext cx="4542839" cy="727949"/>
            <a:chOff x="0" y="0"/>
            <a:chExt cx="9085677" cy="14559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>
                  <a:solidFill>
                    <a:srgbClr val="000000"/>
                  </a:solidFill>
                  <a:latin typeface="Glacial Indifference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124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>
                  <a:latin typeface="Glacial Indifference"/>
                </a:rPr>
                <a:t>Out- of school youth</a:t>
              </a:r>
              <a:endParaRPr lang="en-US" sz="1733" spc="17" dirty="0"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15675" y="2245329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97521" y="2245329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1882" y="4439701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97520" y="4466733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367136" y="4725609"/>
            <a:ext cx="4542839" cy="1298665"/>
            <a:chOff x="0" y="84803"/>
            <a:chExt cx="9085677" cy="2597333"/>
          </a:xfrm>
        </p:grpSpPr>
        <p:sp>
          <p:nvSpPr>
            <p:cNvPr id="8" name="TextBox 8"/>
            <p:cNvSpPr txBox="1"/>
            <p:nvPr/>
          </p:nvSpPr>
          <p:spPr>
            <a:xfrm>
              <a:off x="0" y="84803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FFFFFF"/>
                  </a:solidFill>
                  <a:latin typeface="Glacial Indifference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2418"/>
              <a:ext cx="9085677" cy="176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The program provides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services that prevent homelessness and improve the quality of life for all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young Alaskans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99858" y="2716687"/>
            <a:ext cx="4542839" cy="766049"/>
            <a:chOff x="0" y="0"/>
            <a:chExt cx="9085677" cy="15321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</a:pPr>
              <a:r>
                <a:rPr lang="en-US" sz="2400" b="1" spc="360" dirty="0">
                  <a:solidFill>
                    <a:srgbClr val="000000"/>
                  </a:solidFill>
                  <a:latin typeface="Glacial Indifference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Anchorage, Mat-Su, Homer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65496" y="2689923"/>
            <a:ext cx="4542839" cy="1341065"/>
            <a:chOff x="0" y="0"/>
            <a:chExt cx="9085677" cy="26821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FFFFFF"/>
                  </a:solidFill>
                  <a:latin typeface="Glacial Indifference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12415"/>
              <a:ext cx="9085677" cy="176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GED/AE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, High School Completion,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work experience, employment, vocational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training referral,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and support services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45929" y="4725609"/>
            <a:ext cx="4542839" cy="685548"/>
            <a:chOff x="0" y="0"/>
            <a:chExt cx="9085677" cy="137109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000000"/>
                  </a:solidFill>
                  <a:latin typeface="Glacial Indifference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27615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Out- of school youth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76" y="242272"/>
            <a:ext cx="6196584" cy="17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38284" y="1947499"/>
            <a:ext cx="5325018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1947499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84509" y="4203892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74921" y="4203892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095963" y="4426188"/>
            <a:ext cx="4542839" cy="1612807"/>
            <a:chOff x="0" y="0"/>
            <a:chExt cx="9085677" cy="322561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>
                  <a:solidFill>
                    <a:srgbClr val="FFFFFF"/>
                  </a:solidFill>
                  <a:latin typeface="Glacial Indifference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2417"/>
              <a:ext cx="9085677" cy="2313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We introduce students to healthcare career opportunities, establish community-based training sites for students in service-learning and clinical capacities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548441"/>
            <a:ext cx="4542839" cy="789261"/>
            <a:chOff x="0" y="0"/>
            <a:chExt cx="9085677" cy="157852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</a:pPr>
              <a:r>
                <a:rPr lang="en-US" sz="2400" b="1" spc="360" dirty="0">
                  <a:solidFill>
                    <a:srgbClr val="000000"/>
                  </a:solidFill>
                  <a:latin typeface="Glacial Indifference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589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>
                  <a:solidFill>
                    <a:srgbClr val="000000"/>
                  </a:solidFill>
                  <a:latin typeface="Glacial Indifference"/>
                </a:rPr>
                <a:t>Alaska Interior region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2899" y="2424616"/>
            <a:ext cx="4542839" cy="1341065"/>
            <a:chOff x="0" y="0"/>
            <a:chExt cx="9085677" cy="26821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FFFFFF"/>
                  </a:solidFill>
                  <a:latin typeface="Glacial Indifference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12415"/>
              <a:ext cx="9085677" cy="176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High school completion support, work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experience,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post secondary healthcare skills training, and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supportive services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9" y="4633509"/>
            <a:ext cx="4542839" cy="727949"/>
            <a:chOff x="0" y="0"/>
            <a:chExt cx="9085677" cy="14559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0"/>
                </a:lnSpc>
              </a:pPr>
              <a:r>
                <a:rPr lang="en-US" sz="2133" b="1" spc="320" dirty="0">
                  <a:solidFill>
                    <a:srgbClr val="000000"/>
                  </a:solidFill>
                  <a:latin typeface="Glacial Indifference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124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In-school youth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621" y="8803"/>
            <a:ext cx="4190911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3" y="425156"/>
            <a:ext cx="3834716" cy="12680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496" y="420867"/>
            <a:ext cx="312751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38284" y="1947499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1947499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84509" y="4203892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74921" y="4203892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520352"/>
            <a:ext cx="4700683" cy="1312853"/>
            <a:chOff x="0" y="0"/>
            <a:chExt cx="9085677" cy="218362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147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Founded in 1969,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AVTEC, trains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a diverse and effective workforce to support the economic growth and stability of Alaska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548441"/>
            <a:ext cx="4542839" cy="766049"/>
            <a:chOff x="0" y="0"/>
            <a:chExt cx="9085677" cy="15321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Seward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/</a:t>
              </a: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 Statewide</a:t>
              </a:r>
              <a:endParaRPr kumimoji="0" lang="en-US" sz="1733" b="0" i="0" u="none" strike="noStrike" kern="1200" cap="none" spc="1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2899" y="2424616"/>
            <a:ext cx="4542839" cy="1317853"/>
            <a:chOff x="0" y="0"/>
            <a:chExt cx="9085677" cy="263570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12415"/>
              <a:ext cx="9085677" cy="1723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Occupational skills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training,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job skill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development, work experience and supportive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services</a:t>
              </a:r>
              <a:endParaRPr kumimoji="0" lang="en-US" sz="1733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9" y="4633509"/>
            <a:ext cx="4542839" cy="751161"/>
            <a:chOff x="0" y="0"/>
            <a:chExt cx="9085677" cy="150232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12417"/>
              <a:ext cx="9085677" cy="589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Out- of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school youth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3" name="Picture 22" descr="AVTEC 50th Logo-RGB email sig-0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-171324"/>
            <a:ext cx="4295725" cy="228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17206" y="2150673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142855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817206" y="4304508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74922" y="4304508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558693"/>
            <a:ext cx="4700683" cy="1332957"/>
            <a:chOff x="0" y="-362078"/>
            <a:chExt cx="9085677" cy="2217060"/>
          </a:xfrm>
        </p:grpSpPr>
        <p:sp>
          <p:nvSpPr>
            <p:cNvPr id="8" name="TextBox 8"/>
            <p:cNvSpPr txBox="1"/>
            <p:nvPr/>
          </p:nvSpPr>
          <p:spPr>
            <a:xfrm>
              <a:off x="0" y="-362078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3229"/>
              <a:ext cx="9085677" cy="147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DJJ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provides WIOA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services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from four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facilities located in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: Anchorage, Juneau, Fairbanks, and Bethel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548441"/>
            <a:ext cx="4542839" cy="1061002"/>
            <a:chOff x="0" y="0"/>
            <a:chExt cx="9085677" cy="212200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113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Anchorage/ Bethel</a:t>
              </a:r>
            </a:p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Fairbanks/ Juneau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2899" y="2301833"/>
            <a:ext cx="4615991" cy="1244629"/>
            <a:chOff x="0" y="-245566"/>
            <a:chExt cx="9231981" cy="248926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45566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6304" y="473977"/>
              <a:ext cx="9085677" cy="176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Work experience, job skills training,</a:t>
              </a:r>
              <a:endParaRPr lang="en-US" sz="1733" spc="17" dirty="0" smtClean="0">
                <a:solidFill>
                  <a:srgbClr val="FFFFFF"/>
                </a:solidFill>
                <a:latin typeface="Glacial Indifference"/>
              </a:endParaRPr>
            </a:p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High school completion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, transitional support,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Soft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Skills, and supportive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services</a:t>
              </a:r>
              <a:endParaRPr kumimoji="0" lang="en-US" sz="1733" b="0" i="0" u="none" strike="noStrike" kern="1200" cap="none" spc="1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7" y="4529838"/>
            <a:ext cx="4542840" cy="1623904"/>
            <a:chOff x="-4" y="-254578"/>
            <a:chExt cx="9085679" cy="2862303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-254578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4" y="528185"/>
              <a:ext cx="9085677" cy="207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Youth Offenders:</a:t>
              </a:r>
            </a:p>
            <a:p>
              <a:pPr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Youth who commit a crime in Alaska </a:t>
              </a: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and comes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into contact with j</a:t>
              </a: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uvenile justice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system.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14" y="-66625"/>
            <a:ext cx="2288969" cy="22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17206" y="2150673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142855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817206" y="4304508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6" name="AutoShape 6"/>
          <p:cNvSpPr/>
          <p:nvPr/>
        </p:nvSpPr>
        <p:spPr>
          <a:xfrm>
            <a:off x="6174922" y="4304508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776384"/>
            <a:ext cx="4700683" cy="1312853"/>
            <a:chOff x="0" y="0"/>
            <a:chExt cx="9085677" cy="218362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147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JobX has a 10+ year history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providing academic and vocational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services at SERRC’s Learning 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Connection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548441"/>
            <a:ext cx="4542839" cy="766049"/>
            <a:chOff x="0" y="0"/>
            <a:chExt cx="9085677" cy="15321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88617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Juneau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42899" y="2301833"/>
            <a:ext cx="4615991" cy="1539581"/>
            <a:chOff x="0" y="-245566"/>
            <a:chExt cx="9231981" cy="307916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45566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6304" y="473977"/>
              <a:ext cx="9085677" cy="2359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I</a:t>
              </a: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ndividualized </a:t>
              </a:r>
              <a:r>
                <a:rPr lang="en-US" sz="1733" spc="17" dirty="0">
                  <a:solidFill>
                    <a:srgbClr val="FFFFFF"/>
                  </a:solidFill>
                  <a:latin typeface="Glacial Indifference"/>
                </a:rPr>
                <a:t>career and education plans and goal setting that often includes GED, trades training, work experience and Supportive services 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8" y="4776384"/>
            <a:ext cx="4542839" cy="967623"/>
            <a:chOff x="-2" y="179985"/>
            <a:chExt cx="9085677" cy="1705538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179985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" y="886665"/>
              <a:ext cx="9085677" cy="99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out-of-school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youth in Juneau</a:t>
              </a:r>
            </a:p>
            <a:p>
              <a:pPr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7BCAE5A-D2BA-9C48-BAFC-AEEA9641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4" y="96003"/>
            <a:ext cx="2531314" cy="18975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91677" y="1159141"/>
            <a:ext cx="7502442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The Learning Connection-  SERRC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9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38283" y="2354251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340630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8284" y="4492273"/>
            <a:ext cx="5278793" cy="2057400"/>
          </a:xfrm>
          <a:prstGeom prst="rect">
            <a:avLst/>
          </a:prstGeom>
          <a:solidFill>
            <a:srgbClr val="52A4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6174922" y="4524148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776384"/>
            <a:ext cx="4700683" cy="699736"/>
            <a:chOff x="0" y="0"/>
            <a:chExt cx="9085677" cy="1163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45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659146"/>
            <a:ext cx="4542839" cy="763544"/>
            <a:chOff x="0" y="221408"/>
            <a:chExt cx="9085677" cy="152709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21408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05016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Anchorage/ Statewide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85055" y="2617405"/>
            <a:ext cx="4948353" cy="1171311"/>
            <a:chOff x="-315688" y="45468"/>
            <a:chExt cx="9896705" cy="2342626"/>
          </a:xfrm>
        </p:grpSpPr>
        <p:sp>
          <p:nvSpPr>
            <p:cNvPr id="14" name="TextBox 14"/>
            <p:cNvSpPr txBox="1"/>
            <p:nvPr/>
          </p:nvSpPr>
          <p:spPr>
            <a:xfrm>
              <a:off x="89824" y="45468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15688" y="1208282"/>
              <a:ext cx="9896705" cy="11798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Employability skills, high school completion, support services, and life skills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8" y="4776384"/>
            <a:ext cx="4542839" cy="967623"/>
            <a:chOff x="-2" y="179985"/>
            <a:chExt cx="9085677" cy="1705538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179985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" y="886665"/>
              <a:ext cx="9085677" cy="99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     out-of-school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youth </a:t>
              </a:r>
            </a:p>
            <a:p>
              <a:pPr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23" name="TextBox 15"/>
          <p:cNvSpPr txBox="1"/>
          <p:nvPr/>
        </p:nvSpPr>
        <p:spPr>
          <a:xfrm>
            <a:off x="903502" y="5102364"/>
            <a:ext cx="494835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The academy works to lead, train,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and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mentor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16 to 18 year old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youth in a quasi-military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, 17 ½ month residential and non-residential high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school setting</a:t>
            </a:r>
            <a:endParaRPr lang="en-US" sz="1733" spc="17" dirty="0">
              <a:solidFill>
                <a:srgbClr val="FFFFFF"/>
              </a:solidFill>
              <a:latin typeface="Glacial Indifferenc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09" y="483914"/>
            <a:ext cx="7351412" cy="15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KIC 2018_Logo_Alt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77" y="134033"/>
            <a:ext cx="5352848" cy="229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/>
          <p:nvPr/>
        </p:nvSpPr>
        <p:spPr>
          <a:xfrm>
            <a:off x="689684" y="2341191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4" name="AutoShape 4"/>
          <p:cNvSpPr/>
          <p:nvPr/>
        </p:nvSpPr>
        <p:spPr>
          <a:xfrm>
            <a:off x="6174922" y="2340630"/>
            <a:ext cx="5278793" cy="2057400"/>
          </a:xfrm>
          <a:prstGeom prst="rect">
            <a:avLst/>
          </a:prstGeom>
          <a:solidFill>
            <a:srgbClr val="52A49B"/>
          </a:solidFill>
        </p:spPr>
      </p:sp>
      <p:sp>
        <p:nvSpPr>
          <p:cNvPr id="5" name="AutoShape 5"/>
          <p:cNvSpPr/>
          <p:nvPr/>
        </p:nvSpPr>
        <p:spPr>
          <a:xfrm>
            <a:off x="738284" y="4492273"/>
            <a:ext cx="5278793" cy="2057400"/>
          </a:xfrm>
          <a:prstGeom prst="rect">
            <a:avLst/>
          </a:prstGeom>
          <a:solidFill>
            <a:srgbClr val="52A4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6174922" y="4524148"/>
            <a:ext cx="5278793" cy="2057400"/>
          </a:xfrm>
          <a:prstGeom prst="rect">
            <a:avLst/>
          </a:prstGeom>
          <a:solidFill>
            <a:srgbClr val="75E6DA"/>
          </a:solidFill>
        </p:spPr>
      </p:sp>
      <p:grpSp>
        <p:nvGrpSpPr>
          <p:cNvPr id="7" name="Group 7"/>
          <p:cNvGrpSpPr/>
          <p:nvPr/>
        </p:nvGrpSpPr>
        <p:grpSpPr>
          <a:xfrm>
            <a:off x="1106262" y="4776384"/>
            <a:ext cx="4700683" cy="699736"/>
            <a:chOff x="0" y="0"/>
            <a:chExt cx="9085677" cy="1163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HISTORY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11869"/>
              <a:ext cx="9085677" cy="45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6262" y="2659146"/>
            <a:ext cx="4542839" cy="763544"/>
            <a:chOff x="0" y="221408"/>
            <a:chExt cx="9085677" cy="152709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21408"/>
              <a:ext cx="9085677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6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AREA SERVED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05016"/>
              <a:ext cx="9085677" cy="54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Ketchikan</a:t>
              </a: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85055" y="2617405"/>
            <a:ext cx="4948353" cy="1466264"/>
            <a:chOff x="-315688" y="45468"/>
            <a:chExt cx="9896705" cy="2932533"/>
          </a:xfrm>
        </p:grpSpPr>
        <p:sp>
          <p:nvSpPr>
            <p:cNvPr id="14" name="TextBox 14"/>
            <p:cNvSpPr txBox="1"/>
            <p:nvPr/>
          </p:nvSpPr>
          <p:spPr>
            <a:xfrm>
              <a:off x="89824" y="45468"/>
              <a:ext cx="9085677" cy="666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SERVICES PROVIDED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15688" y="1208282"/>
              <a:ext cx="9896705" cy="17697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FFFFFF"/>
                  </a:solidFill>
                  <a:latin typeface="Glacial Indifference"/>
                </a:rPr>
                <a:t>Employability skills, high school completion assistance, support services, life skills, and scholarships</a:t>
              </a:r>
              <a:endParaRPr lang="en-US" sz="1733" spc="17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42898" y="4776384"/>
            <a:ext cx="4542839" cy="967623"/>
            <a:chOff x="-2" y="179985"/>
            <a:chExt cx="9085677" cy="1705538"/>
          </a:xfrm>
        </p:grpSpPr>
        <p:sp>
          <p:nvSpPr>
            <p:cNvPr id="17" name="TextBox 17"/>
            <p:cNvSpPr txBox="1"/>
            <p:nvPr/>
          </p:nvSpPr>
          <p:spPr>
            <a:xfrm>
              <a:off x="-2" y="179985"/>
              <a:ext cx="908567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32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DEMOGRAPHIC SERVED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" y="886665"/>
              <a:ext cx="9085677" cy="998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253"/>
                </a:lnSpc>
              </a:pPr>
              <a:r>
                <a:rPr lang="en-US" sz="1733" spc="17" dirty="0" smtClean="0">
                  <a:solidFill>
                    <a:srgbClr val="000000"/>
                  </a:solidFill>
                  <a:latin typeface="Glacial Indifference"/>
                </a:rPr>
                <a:t>     In school youth and out-of-school </a:t>
              </a:r>
              <a:r>
                <a:rPr lang="en-US" sz="1733" spc="17" dirty="0">
                  <a:solidFill>
                    <a:srgbClr val="000000"/>
                  </a:solidFill>
                  <a:latin typeface="Glacial Indifference"/>
                </a:rPr>
                <a:t>youth </a:t>
              </a:r>
            </a:p>
            <a:p>
              <a:pPr defTabSz="609630">
                <a:lnSpc>
                  <a:spcPts val="2253"/>
                </a:lnSpc>
              </a:pPr>
              <a:endParaRPr lang="en-US" sz="1733" spc="17" dirty="0">
                <a:solidFill>
                  <a:srgbClr val="000000"/>
                </a:solidFill>
                <a:latin typeface="Glacial Indifference"/>
              </a:endParaRPr>
            </a:p>
          </p:txBody>
        </p:sp>
      </p:grpSp>
      <p:sp>
        <p:nvSpPr>
          <p:cNvPr id="23" name="TextBox 15"/>
          <p:cNvSpPr txBox="1"/>
          <p:nvPr/>
        </p:nvSpPr>
        <p:spPr>
          <a:xfrm>
            <a:off x="1106262" y="5257935"/>
            <a:ext cx="4948353" cy="271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1733" spc="17" dirty="0">
              <a:solidFill>
                <a:srgbClr val="FFFFFF"/>
              </a:solidFill>
              <a:latin typeface="Glacial Indifference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929962" y="5177313"/>
            <a:ext cx="530095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609630">
              <a:lnSpc>
                <a:spcPts val="2253"/>
              </a:lnSpc>
            </a:pP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serves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6000+ tribal citizens and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is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second largest tribe in the State of </a:t>
            </a:r>
            <a:r>
              <a:rPr lang="en-US" sz="1733" spc="17" dirty="0" smtClean="0">
                <a:solidFill>
                  <a:srgbClr val="FFFFFF"/>
                </a:solidFill>
                <a:latin typeface="Glacial Indifference"/>
              </a:rPr>
              <a:t>Alaska- </a:t>
            </a:r>
            <a:r>
              <a:rPr lang="en-US" sz="1733" spc="17" dirty="0">
                <a:solidFill>
                  <a:srgbClr val="FFFFFF"/>
                </a:solidFill>
                <a:latin typeface="Glacial Indifference"/>
              </a:rPr>
              <a:t>incorporated in 1940 under the Indian Reorganization Act of 1934</a:t>
            </a:r>
            <a:endParaRPr lang="en-US" sz="1733" spc="17" dirty="0">
              <a:solidFill>
                <a:srgbClr val="FFFFFF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2448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558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Alaska -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Bannarbie, Shane R (DOL)</dc:creator>
  <cp:lastModifiedBy>Bannarbie, Shane R (DOL)</cp:lastModifiedBy>
  <cp:revision>41</cp:revision>
  <dcterms:created xsi:type="dcterms:W3CDTF">2019-09-04T19:20:01Z</dcterms:created>
  <dcterms:modified xsi:type="dcterms:W3CDTF">2019-09-18T19:48:19Z</dcterms:modified>
</cp:coreProperties>
</file>