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56" r:id="rId2"/>
    <p:sldId id="285" r:id="rId3"/>
    <p:sldId id="286" r:id="rId4"/>
    <p:sldId id="287" r:id="rId5"/>
    <p:sldId id="288" r:id="rId6"/>
    <p:sldId id="28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B1D"/>
    <a:srgbClr val="D83B01"/>
    <a:srgbClr val="D7D7D7"/>
    <a:srgbClr val="C8C8C8"/>
    <a:srgbClr val="DD462F"/>
    <a:srgbClr val="0078D7"/>
    <a:srgbClr val="9BC9EF"/>
    <a:srgbClr val="898E8C"/>
    <a:srgbClr val="DFCCBE"/>
    <a:srgbClr val="D24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314" autoAdjust="0"/>
  </p:normalViewPr>
  <p:slideViewPr>
    <p:cSldViewPr snapToGrid="0">
      <p:cViewPr varScale="1">
        <p:scale>
          <a:sx n="111" d="100"/>
          <a:sy n="111" d="100"/>
        </p:scale>
        <p:origin x="456"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2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9/18/2019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1927090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descr="Office desk with laptop in the center surrounded by paper, pen, pencils, and other office items"/>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p:cNvSpPr/>
          <p:nvPr userDrawn="1"/>
        </p:nvSpPr>
        <p:spPr bwMode="auto">
          <a:xfrm>
            <a:off x="2718924" y="3394610"/>
            <a:ext cx="9473076" cy="2023285"/>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a:solidFill>
                <a:schemeClr val="tx1"/>
              </a:solidFill>
            </a:endParaRPr>
          </a:p>
        </p:txBody>
      </p:sp>
      <p:sp>
        <p:nvSpPr>
          <p:cNvPr id="8" name="Title 1"/>
          <p:cNvSpPr>
            <a:spLocks noGrp="1"/>
          </p:cNvSpPr>
          <p:nvPr>
            <p:ph type="title"/>
          </p:nvPr>
        </p:nvSpPr>
        <p:spPr>
          <a:xfrm>
            <a:off x="4539632" y="3850504"/>
            <a:ext cx="7611908" cy="1111495"/>
          </a:xfrm>
          <a:noFill/>
        </p:spPr>
        <p:txBody>
          <a:bodyPr>
            <a:normAutofit/>
          </a:bodyPr>
          <a:lstStyle>
            <a:lvl1pPr algn="l">
              <a:defRPr sz="4400">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D31A3-BB3E-4313-83C9-61296DA7E415}"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87375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365125"/>
            <a:ext cx="916305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D31A3-BB3E-4313-83C9-61296DA7E415}"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420707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1" y="0"/>
            <a:ext cx="144038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9" name="Rectangle 8"/>
          <p:cNvSpPr/>
          <p:nvPr userDrawn="1"/>
        </p:nvSpPr>
        <p:spPr>
          <a:xfrm>
            <a:off x="0" y="0"/>
            <a:ext cx="1440382"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1752600" y="1444752"/>
            <a:ext cx="10076688" cy="43891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8BEEBAAA-29B5-4AF5-BC5F-7E580C29002D}" type="datetimeFigureOut">
              <a:rPr lang="en-US" smtClean="0"/>
              <a:pPr/>
              <a:t>9/18/2019</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38"/>
            <a:ext cx="10079736" cy="2852737"/>
          </a:xfrm>
        </p:spPr>
        <p:txBody>
          <a:bodyPr anchor="b">
            <a:normAutofit/>
          </a:bodyPr>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589463"/>
            <a:ext cx="100797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BD31A3-BB3E-4313-83C9-61296DA7E415}"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10938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52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86600" y="1501775"/>
            <a:ext cx="47434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BD31A3-BB3E-4313-83C9-61296DA7E415}"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51951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752600" y="2238375"/>
            <a:ext cx="470217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107004" y="1414463"/>
            <a:ext cx="47253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07004" y="2238375"/>
            <a:ext cx="472533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D31A3-BB3E-4313-83C9-61296DA7E415}"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
        <p:nvSpPr>
          <p:cNvPr id="10" name="Title 9"/>
          <p:cNvSpPr>
            <a:spLocks noGrp="1"/>
          </p:cNvSpPr>
          <p:nvPr>
            <p:ph type="title"/>
          </p:nvPr>
        </p:nvSpPr>
        <p:spPr>
          <a:xfrm>
            <a:off x="521208" y="448056"/>
            <a:ext cx="11311128" cy="640080"/>
          </a:xfrm>
        </p:spPr>
        <p:txBody>
          <a:bodyPr/>
          <a:lstStyle/>
          <a:p>
            <a:r>
              <a:rPr lang="en-US" smtClean="0"/>
              <a:t>Click to edit Master title style</a:t>
            </a:r>
            <a:endParaRPr lang="en-US"/>
          </a:p>
        </p:txBody>
      </p:sp>
    </p:spTree>
    <p:extLst>
      <p:ext uri="{BB962C8B-B14F-4D97-AF65-F5344CB8AC3E}">
        <p14:creationId xmlns:p14="http://schemas.microsoft.com/office/powerpoint/2010/main" val="132874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BEEBAAA-29B5-4AF5-BC5F-7E580C29002D}" type="datetimeFigureOut">
              <a:rPr lang="en-US" smtClean="0"/>
              <a:pPr/>
              <a:t>9/18/2019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3574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D31A3-BB3E-4313-83C9-61296DA7E415}"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193004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210300" y="987425"/>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71650"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70997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69298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44038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fld id="{8BEEBAAA-29B5-4AF5-BC5F-7E580C29002D}" type="datetimeFigureOut">
              <a:rPr lang="en-US" smtClean="0"/>
              <a:pPr/>
              <a:t>9/18/2019</a:t>
            </a:fld>
            <a:endParaRPr lang="en-US" dirty="0"/>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2"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jobs.alaska.gov/aae/distance_student_learning_contract.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916392" y="3850504"/>
            <a:ext cx="8235148" cy="1111495"/>
          </a:xfrm>
        </p:spPr>
        <p:txBody>
          <a:bodyPr>
            <a:normAutofit/>
          </a:bodyPr>
          <a:lstStyle/>
          <a:p>
            <a:r>
              <a:rPr lang="en-US" sz="4800" dirty="0" smtClean="0">
                <a:solidFill>
                  <a:schemeClr val="bg1"/>
                </a:solidFill>
              </a:rPr>
              <a:t>Distance Learning</a:t>
            </a:r>
            <a:endParaRPr lang="en-US" sz="4800" dirty="0">
              <a:solidFill>
                <a:schemeClr val="bg1"/>
              </a:solidFill>
            </a:endParaRPr>
          </a:p>
        </p:txBody>
      </p:sp>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8" y="448056"/>
            <a:ext cx="11309348" cy="640080"/>
          </a:xfrm>
        </p:spPr>
        <p:txBody>
          <a:bodyPr>
            <a:normAutofit/>
          </a:bodyPr>
          <a:lstStyle/>
          <a:p>
            <a:r>
              <a:rPr lang="en-US" dirty="0" smtClean="0"/>
              <a:t>Distance Learning Can Be Supported Through ….</a:t>
            </a:r>
            <a:endParaRPr lang="en-US" dirty="0"/>
          </a:p>
        </p:txBody>
      </p:sp>
      <p:sp>
        <p:nvSpPr>
          <p:cNvPr id="2" name="Content Placeholder 1"/>
          <p:cNvSpPr>
            <a:spLocks noGrp="1"/>
          </p:cNvSpPr>
          <p:nvPr>
            <p:ph sz="half" idx="4294967295"/>
          </p:nvPr>
        </p:nvSpPr>
        <p:spPr>
          <a:xfrm>
            <a:off x="1755648" y="1294726"/>
            <a:ext cx="10074908" cy="4539403"/>
          </a:xfrm>
        </p:spPr>
        <p:txBody>
          <a:bodyPr>
            <a:noAutofit/>
          </a:bodyPr>
          <a:lstStyle/>
          <a:p>
            <a:pPr marL="285750" indent="-285750">
              <a:buFont typeface="Arial" panose="020B0604020202020204" pitchFamily="34" charset="0"/>
              <a:buChar char="•"/>
            </a:pPr>
            <a:r>
              <a:rPr lang="en-US" sz="2800" dirty="0" smtClean="0"/>
              <a:t>Online instructional platform; </a:t>
            </a:r>
          </a:p>
          <a:p>
            <a:pPr marL="285750" indent="-285750">
              <a:buFont typeface="Arial" panose="020B0604020202020204" pitchFamily="34" charset="0"/>
              <a:buChar char="•"/>
            </a:pPr>
            <a:r>
              <a:rPr lang="en-US" sz="2800" dirty="0" smtClean="0"/>
              <a:t>Teacher lead instruction using voice over internet protocol </a:t>
            </a:r>
            <a:r>
              <a:rPr lang="en-US" sz="2800" dirty="0" smtClean="0"/>
              <a:t>(VOIP) </a:t>
            </a:r>
            <a:r>
              <a:rPr lang="en-US" sz="2800" dirty="0" smtClean="0"/>
              <a:t>software, such as skype; </a:t>
            </a:r>
            <a:r>
              <a:rPr lang="en-US" sz="2800" dirty="0"/>
              <a:t>Or</a:t>
            </a:r>
            <a:endParaRPr lang="en-US" sz="2800" dirty="0" smtClean="0"/>
          </a:p>
          <a:p>
            <a:pPr marL="285750" indent="-285750">
              <a:buFont typeface="Arial" panose="020B0604020202020204" pitchFamily="34" charset="0"/>
              <a:buChar char="•"/>
            </a:pPr>
            <a:r>
              <a:rPr lang="en-US" sz="2800" dirty="0" smtClean="0"/>
              <a:t>Instructor lead correspondence lessons</a:t>
            </a:r>
          </a:p>
          <a:p>
            <a:endParaRPr lang="en-US" dirty="0"/>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3884" y="3407434"/>
            <a:ext cx="4856672" cy="3237781"/>
          </a:xfrm>
          <a:prstGeom prst="rect">
            <a:avLst/>
          </a:prstGeom>
        </p:spPr>
      </p:pic>
    </p:spTree>
    <p:extLst>
      <p:ext uri="{BB962C8B-B14F-4D97-AF65-F5344CB8AC3E}">
        <p14:creationId xmlns:p14="http://schemas.microsoft.com/office/powerpoint/2010/main" val="346838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t>
            </a:r>
            <a:r>
              <a:rPr lang="en-US" dirty="0" smtClean="0"/>
              <a:t>Utilize Distant Learning </a:t>
            </a:r>
            <a:endParaRPr lang="en-US" dirty="0"/>
          </a:p>
        </p:txBody>
      </p:sp>
      <p:sp>
        <p:nvSpPr>
          <p:cNvPr id="3" name="Content Placeholder 2"/>
          <p:cNvSpPr>
            <a:spLocks noGrp="1"/>
          </p:cNvSpPr>
          <p:nvPr>
            <p:ph sz="quarter" idx="13"/>
          </p:nvPr>
        </p:nvSpPr>
        <p:spPr/>
        <p:txBody>
          <a:bodyPr/>
          <a:lstStyle/>
          <a:p>
            <a:pPr marL="342900" marR="182880" lvl="0" indent="-342900">
              <a:lnSpc>
                <a:spcPct val="107000"/>
              </a:lnSpc>
              <a:spcAft>
                <a:spcPts val="0"/>
              </a:spcAft>
              <a:buFont typeface="Symbol" panose="05050102010706020507" pitchFamily="18" charset="2"/>
              <a:buChar char=""/>
            </a:pPr>
            <a:r>
              <a:rPr lang="en-US" sz="2000" dirty="0" smtClean="0">
                <a:ea typeface="Calibri" panose="020F0502020204030204" pitchFamily="34" charset="0"/>
                <a:cs typeface="Times New Roman" panose="02020603050405020304" pitchFamily="18" charset="0"/>
              </a:rPr>
              <a:t>Enroll students in a regional adult </a:t>
            </a:r>
            <a:r>
              <a:rPr lang="en-US" sz="2000" dirty="0" err="1" smtClean="0">
                <a:ea typeface="Calibri" panose="020F0502020204030204" pitchFamily="34" charset="0"/>
                <a:cs typeface="Times New Roman" panose="02020603050405020304" pitchFamily="18" charset="0"/>
              </a:rPr>
              <a:t>ed</a:t>
            </a:r>
            <a:r>
              <a:rPr lang="en-US" sz="2000" dirty="0" smtClean="0">
                <a:ea typeface="Calibri" panose="020F0502020204030204" pitchFamily="34" charset="0"/>
                <a:cs typeface="Times New Roman" panose="02020603050405020304" pitchFamily="18" charset="0"/>
              </a:rPr>
              <a:t> program; </a:t>
            </a:r>
            <a:endParaRPr lang="en-US" sz="1800" dirty="0" smtClean="0">
              <a:ea typeface="Calibri" panose="020F0502020204030204" pitchFamily="34" charset="0"/>
              <a:cs typeface="Times New Roman" panose="02020603050405020304" pitchFamily="18" charset="0"/>
            </a:endParaRPr>
          </a:p>
          <a:p>
            <a:pPr marL="342900" marR="182880" lvl="0" indent="-342900">
              <a:lnSpc>
                <a:spcPct val="107000"/>
              </a:lnSpc>
              <a:spcAft>
                <a:spcPts val="0"/>
              </a:spcAft>
              <a:buFont typeface="Symbol" panose="05050102010706020507" pitchFamily="18" charset="2"/>
              <a:buChar char=""/>
            </a:pPr>
            <a:r>
              <a:rPr lang="en-US" sz="2000" dirty="0" smtClean="0">
                <a:ea typeface="Calibri" panose="020F0502020204030204" pitchFamily="34" charset="0"/>
                <a:cs typeface="Times New Roman" panose="02020603050405020304" pitchFamily="18" charset="0"/>
              </a:rPr>
              <a:t>Only provide educational services to individuals who cannot attend classes due to conflicting work schedule, travel restrains, or WIOA self-identified barriers to employment; </a:t>
            </a:r>
            <a:endParaRPr lang="en-US" sz="1800" dirty="0" smtClean="0">
              <a:ea typeface="Calibri" panose="020F0502020204030204" pitchFamily="34" charset="0"/>
              <a:cs typeface="Times New Roman" panose="02020603050405020304" pitchFamily="18" charset="0"/>
            </a:endParaRPr>
          </a:p>
          <a:p>
            <a:pPr marL="342900" marR="182880" lvl="0" indent="-342900">
              <a:lnSpc>
                <a:spcPct val="107000"/>
              </a:lnSpc>
              <a:spcAft>
                <a:spcPts val="0"/>
              </a:spcAft>
              <a:buFont typeface="Symbol" panose="05050102010706020507" pitchFamily="18" charset="2"/>
              <a:buChar char=""/>
            </a:pPr>
            <a:r>
              <a:rPr lang="en-US" sz="2000" dirty="0" smtClean="0">
                <a:ea typeface="Calibri" panose="020F0502020204030204" pitchFamily="34" charset="0"/>
                <a:cs typeface="Times New Roman" panose="02020603050405020304" pitchFamily="18" charset="0"/>
              </a:rPr>
              <a:t>Use a clock in/out system or program that tracks student attendance; </a:t>
            </a:r>
            <a:endParaRPr lang="en-US" sz="1800" dirty="0" smtClean="0">
              <a:ea typeface="Calibri" panose="020F0502020204030204" pitchFamily="34" charset="0"/>
              <a:cs typeface="Times New Roman" panose="02020603050405020304" pitchFamily="18" charset="0"/>
            </a:endParaRPr>
          </a:p>
          <a:p>
            <a:pPr marL="342900" marR="182880" lvl="0" indent="-342900">
              <a:lnSpc>
                <a:spcPct val="107000"/>
              </a:lnSpc>
              <a:spcAft>
                <a:spcPts val="0"/>
              </a:spcAft>
              <a:buFont typeface="Symbol" panose="05050102010706020507" pitchFamily="18" charset="2"/>
              <a:buChar char=""/>
            </a:pPr>
            <a:r>
              <a:rPr lang="en-US" sz="2000" dirty="0" smtClean="0">
                <a:ea typeface="Calibri" panose="020F0502020204030204" pitchFamily="34" charset="0"/>
                <a:cs typeface="Times New Roman" panose="02020603050405020304" pitchFamily="18" charset="0"/>
              </a:rPr>
              <a:t>Establish a clear communication method (phone, email, texting or other technologies, and software) between the student and teacher;</a:t>
            </a:r>
            <a:endParaRPr lang="en-US" sz="1800" dirty="0" smtClean="0">
              <a:ea typeface="Calibri" panose="020F0502020204030204" pitchFamily="34" charset="0"/>
              <a:cs typeface="Times New Roman" panose="02020603050405020304" pitchFamily="18" charset="0"/>
            </a:endParaRPr>
          </a:p>
          <a:p>
            <a:pPr marL="342900" marR="182880" lvl="0" indent="-342900">
              <a:lnSpc>
                <a:spcPct val="107000"/>
              </a:lnSpc>
              <a:spcAft>
                <a:spcPts val="0"/>
              </a:spcAft>
              <a:buFont typeface="Symbol" panose="05050102010706020507" pitchFamily="18" charset="2"/>
              <a:buChar char=""/>
            </a:pPr>
            <a:r>
              <a:rPr lang="en-US" sz="2000" dirty="0" smtClean="0">
                <a:ea typeface="Calibri" panose="020F0502020204030204" pitchFamily="34" charset="0"/>
                <a:cs typeface="Times New Roman" panose="02020603050405020304" pitchFamily="18" charset="0"/>
              </a:rPr>
              <a:t>Not be self-learning, but rather able to provide clear lesson planning that is carried out through instruction; and</a:t>
            </a:r>
            <a:endParaRPr lang="en-US" sz="1800" dirty="0" smtClean="0">
              <a:ea typeface="Calibri" panose="020F0502020204030204" pitchFamily="34" charset="0"/>
              <a:cs typeface="Times New Roman" panose="02020603050405020304" pitchFamily="18" charset="0"/>
            </a:endParaRPr>
          </a:p>
          <a:p>
            <a:pPr marL="342900" marR="182880" lvl="0" indent="-342900">
              <a:lnSpc>
                <a:spcPct val="107000"/>
              </a:lnSpc>
              <a:spcAft>
                <a:spcPts val="600"/>
              </a:spcAft>
              <a:buFont typeface="Symbol" panose="05050102010706020507" pitchFamily="18" charset="2"/>
              <a:buChar char=""/>
            </a:pPr>
            <a:r>
              <a:rPr lang="en-US" sz="2000" dirty="0" smtClean="0">
                <a:ea typeface="Calibri" panose="020F0502020204030204" pitchFamily="34" charset="0"/>
                <a:cs typeface="Times New Roman" panose="02020603050405020304" pitchFamily="18" charset="0"/>
              </a:rPr>
              <a:t>Establish learning </a:t>
            </a:r>
            <a:r>
              <a:rPr lang="en-US" sz="2000" dirty="0">
                <a:ea typeface="Calibri" panose="020F0502020204030204" pitchFamily="34" charset="0"/>
                <a:cs typeface="Times New Roman" panose="02020603050405020304" pitchFamily="18" charset="0"/>
              </a:rPr>
              <a:t>groups; comprised of the student, teacher, and instructional resources. </a:t>
            </a:r>
          </a:p>
          <a:p>
            <a:endParaRPr lang="en-US" dirty="0"/>
          </a:p>
        </p:txBody>
      </p:sp>
    </p:spTree>
    <p:extLst>
      <p:ext uri="{BB962C8B-B14F-4D97-AF65-F5344CB8AC3E}">
        <p14:creationId xmlns:p14="http://schemas.microsoft.com/office/powerpoint/2010/main" val="33516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a:t>
            </a:r>
            <a:r>
              <a:rPr lang="en-US" dirty="0"/>
              <a:t>to Employment</a:t>
            </a: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10300" y="1316176"/>
            <a:ext cx="5621338" cy="4216123"/>
          </a:xfrm>
        </p:spPr>
      </p:pic>
      <p:sp>
        <p:nvSpPr>
          <p:cNvPr id="7" name="Text Placeholder 6"/>
          <p:cNvSpPr>
            <a:spLocks noGrp="1"/>
          </p:cNvSpPr>
          <p:nvPr>
            <p:ph type="body" sz="half" idx="2"/>
          </p:nvPr>
        </p:nvSpPr>
        <p:spPr/>
        <p:txBody>
          <a:bodyPr>
            <a:noAutofit/>
          </a:bodyPr>
          <a:lstStyle/>
          <a:p>
            <a:pPr marL="285750" lvl="0" indent="-285750">
              <a:buClr>
                <a:prstClr val="black">
                  <a:lumMod val="75000"/>
                  <a:lumOff val="25000"/>
                </a:prstClr>
              </a:buClr>
              <a:buFont typeface="Arial" panose="020B0604020202020204" pitchFamily="34" charset="0"/>
              <a:buChar char="•"/>
            </a:pPr>
            <a:r>
              <a:rPr lang="en-US" sz="1500" dirty="0">
                <a:solidFill>
                  <a:prstClr val="black">
                    <a:lumMod val="75000"/>
                    <a:lumOff val="25000"/>
                  </a:prstClr>
                </a:solidFill>
              </a:rPr>
              <a:t>Veteran (</a:t>
            </a:r>
            <a:r>
              <a:rPr lang="en-US" sz="1500" u="sng" dirty="0">
                <a:solidFill>
                  <a:prstClr val="black">
                    <a:lumMod val="75000"/>
                    <a:lumOff val="25000"/>
                  </a:prstClr>
                </a:solidFill>
              </a:rPr>
              <a:t>Not a barrier to employment</a:t>
            </a:r>
            <a:r>
              <a:rPr lang="en-US" sz="1500" dirty="0">
                <a:solidFill>
                  <a:prstClr val="black">
                    <a:lumMod val="75000"/>
                    <a:lumOff val="25000"/>
                  </a:prstClr>
                </a:solidFill>
              </a:rPr>
              <a:t>)</a:t>
            </a:r>
          </a:p>
          <a:p>
            <a:pPr marL="285750" lvl="0" indent="-285750">
              <a:buClr>
                <a:prstClr val="black">
                  <a:lumMod val="75000"/>
                  <a:lumOff val="25000"/>
                </a:prstClr>
              </a:buClr>
              <a:buFont typeface="Arial" panose="020B0604020202020204" pitchFamily="34" charset="0"/>
              <a:buChar char="•"/>
            </a:pPr>
            <a:r>
              <a:rPr lang="en-US" sz="1500" dirty="0">
                <a:solidFill>
                  <a:prstClr val="black">
                    <a:lumMod val="75000"/>
                    <a:lumOff val="25000"/>
                  </a:prstClr>
                </a:solidFill>
              </a:rPr>
              <a:t>Individual with Disabilities </a:t>
            </a:r>
          </a:p>
          <a:p>
            <a:pPr marL="285750" lvl="0" indent="-285750">
              <a:buClr>
                <a:prstClr val="black">
                  <a:lumMod val="75000"/>
                  <a:lumOff val="25000"/>
                </a:prstClr>
              </a:buClr>
              <a:buFont typeface="Arial" panose="020B0604020202020204" pitchFamily="34" charset="0"/>
              <a:buChar char="•"/>
            </a:pPr>
            <a:r>
              <a:rPr lang="en-US" sz="1500" dirty="0">
                <a:solidFill>
                  <a:prstClr val="black">
                    <a:lumMod val="75000"/>
                    <a:lumOff val="25000"/>
                  </a:prstClr>
                </a:solidFill>
              </a:rPr>
              <a:t>Displaced Homemaker </a:t>
            </a:r>
          </a:p>
          <a:p>
            <a:pPr marL="285750" lvl="0" indent="-285750">
              <a:buClr>
                <a:prstClr val="black">
                  <a:lumMod val="75000"/>
                  <a:lumOff val="25000"/>
                </a:prstClr>
              </a:buClr>
              <a:buFont typeface="Arial" panose="020B0604020202020204" pitchFamily="34" charset="0"/>
              <a:buChar char="•"/>
            </a:pPr>
            <a:r>
              <a:rPr lang="en-US" sz="1500" dirty="0">
                <a:solidFill>
                  <a:prstClr val="black">
                    <a:lumMod val="75000"/>
                    <a:lumOff val="25000"/>
                  </a:prstClr>
                </a:solidFill>
              </a:rPr>
              <a:t>Low Income </a:t>
            </a:r>
          </a:p>
          <a:p>
            <a:pPr marL="285750" lvl="0" indent="-285750">
              <a:buClr>
                <a:prstClr val="black">
                  <a:lumMod val="75000"/>
                  <a:lumOff val="25000"/>
                </a:prstClr>
              </a:buClr>
              <a:buFont typeface="Arial" panose="020B0604020202020204" pitchFamily="34" charset="0"/>
              <a:buChar char="•"/>
            </a:pPr>
            <a:r>
              <a:rPr lang="en-US" sz="1500" dirty="0">
                <a:solidFill>
                  <a:prstClr val="black">
                    <a:lumMod val="75000"/>
                    <a:lumOff val="25000"/>
                  </a:prstClr>
                </a:solidFill>
              </a:rPr>
              <a:t>Single Parent (including single pregnant women.)</a:t>
            </a:r>
          </a:p>
          <a:p>
            <a:pPr marL="285750" lvl="0" indent="-285750">
              <a:buClr>
                <a:prstClr val="black">
                  <a:lumMod val="75000"/>
                  <a:lumOff val="25000"/>
                </a:prstClr>
              </a:buClr>
              <a:buFont typeface="Arial" panose="020B0604020202020204" pitchFamily="34" charset="0"/>
              <a:buChar char="•"/>
            </a:pPr>
            <a:r>
              <a:rPr lang="en-US" sz="1500" dirty="0">
                <a:solidFill>
                  <a:prstClr val="black">
                    <a:lumMod val="75000"/>
                    <a:lumOff val="25000"/>
                  </a:prstClr>
                </a:solidFill>
              </a:rPr>
              <a:t>Ex-offender </a:t>
            </a:r>
          </a:p>
          <a:p>
            <a:pPr marL="285750" lvl="0" indent="-285750">
              <a:buClr>
                <a:prstClr val="black">
                  <a:lumMod val="75000"/>
                  <a:lumOff val="25000"/>
                </a:prstClr>
              </a:buClr>
              <a:buFont typeface="Arial" panose="020B0604020202020204" pitchFamily="34" charset="0"/>
              <a:buChar char="•"/>
            </a:pPr>
            <a:r>
              <a:rPr lang="en-US" sz="1500" dirty="0">
                <a:solidFill>
                  <a:prstClr val="black">
                    <a:lumMod val="75000"/>
                    <a:lumOff val="25000"/>
                  </a:prstClr>
                </a:solidFill>
              </a:rPr>
              <a:t>In Foster Care or Aged Out of the System </a:t>
            </a:r>
          </a:p>
          <a:p>
            <a:pPr marL="285750" lvl="0" indent="-285750">
              <a:buClr>
                <a:prstClr val="black">
                  <a:lumMod val="75000"/>
                  <a:lumOff val="25000"/>
                </a:prstClr>
              </a:buClr>
              <a:buFont typeface="Arial" panose="020B0604020202020204" pitchFamily="34" charset="0"/>
              <a:buChar char="•"/>
            </a:pPr>
            <a:r>
              <a:rPr lang="en-US" sz="1500" dirty="0">
                <a:solidFill>
                  <a:prstClr val="black">
                    <a:lumMod val="75000"/>
                    <a:lumOff val="25000"/>
                  </a:prstClr>
                </a:solidFill>
              </a:rPr>
              <a:t>Exhausting TANF within Two Years </a:t>
            </a:r>
          </a:p>
          <a:p>
            <a:pPr marL="285750" lvl="0" indent="-285750">
              <a:buClr>
                <a:prstClr val="black">
                  <a:lumMod val="75000"/>
                  <a:lumOff val="25000"/>
                </a:prstClr>
              </a:buClr>
              <a:buFont typeface="Arial" panose="020B0604020202020204" pitchFamily="34" charset="0"/>
              <a:buChar char="•"/>
            </a:pPr>
            <a:r>
              <a:rPr lang="en-US" sz="1500" dirty="0">
                <a:solidFill>
                  <a:prstClr val="black">
                    <a:lumMod val="75000"/>
                    <a:lumOff val="25000"/>
                  </a:prstClr>
                </a:solidFill>
              </a:rPr>
              <a:t>Homeless Adult or Youth, or Runaway Youth </a:t>
            </a:r>
          </a:p>
          <a:p>
            <a:pPr marL="285750" lvl="0" indent="-285750">
              <a:buClr>
                <a:prstClr val="black">
                  <a:lumMod val="75000"/>
                  <a:lumOff val="25000"/>
                </a:prstClr>
              </a:buClr>
              <a:buFont typeface="Arial" panose="020B0604020202020204" pitchFamily="34" charset="0"/>
              <a:buChar char="•"/>
            </a:pPr>
            <a:r>
              <a:rPr lang="en-US" sz="1500" dirty="0">
                <a:solidFill>
                  <a:prstClr val="black">
                    <a:lumMod val="75000"/>
                    <a:lumOff val="25000"/>
                  </a:prstClr>
                </a:solidFill>
              </a:rPr>
              <a:t>Migrant and Seasonal </a:t>
            </a:r>
            <a:r>
              <a:rPr lang="en-US" sz="1500" dirty="0" smtClean="0">
                <a:solidFill>
                  <a:prstClr val="black">
                    <a:lumMod val="75000"/>
                    <a:lumOff val="25000"/>
                  </a:prstClr>
                </a:solidFill>
              </a:rPr>
              <a:t>Farmworker</a:t>
            </a:r>
            <a:endParaRPr lang="en-US" sz="1500" dirty="0">
              <a:solidFill>
                <a:prstClr val="black">
                  <a:lumMod val="75000"/>
                  <a:lumOff val="25000"/>
                </a:prstClr>
              </a:solidFill>
            </a:endParaRPr>
          </a:p>
        </p:txBody>
      </p:sp>
    </p:spTree>
    <p:extLst>
      <p:ext uri="{BB962C8B-B14F-4D97-AF65-F5344CB8AC3E}">
        <p14:creationId xmlns:p14="http://schemas.microsoft.com/office/powerpoint/2010/main" val="328090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 Learning Student Contract</a:t>
            </a:r>
          </a:p>
        </p:txBody>
      </p:sp>
      <p:sp>
        <p:nvSpPr>
          <p:cNvPr id="3" name="Content Placeholder 2"/>
          <p:cNvSpPr>
            <a:spLocks noGrp="1"/>
          </p:cNvSpPr>
          <p:nvPr>
            <p:ph sz="quarter" idx="13"/>
          </p:nvPr>
        </p:nvSpPr>
        <p:spPr/>
        <p:txBody>
          <a:bodyPr/>
          <a:lstStyle/>
          <a:p>
            <a:r>
              <a:rPr lang="en-US" dirty="0"/>
              <a:t>Individuals must agree to the following to participate in the distance learning </a:t>
            </a:r>
            <a:r>
              <a:rPr lang="en-US" dirty="0" smtClean="0"/>
              <a:t>program: </a:t>
            </a:r>
            <a:endParaRPr lang="en-US" dirty="0"/>
          </a:p>
          <a:p>
            <a:pPr marL="285750" indent="-285750">
              <a:buFont typeface="Arial" panose="020B0604020202020204" pitchFamily="34" charset="0"/>
              <a:buChar char="•"/>
            </a:pPr>
            <a:r>
              <a:rPr lang="en-US" dirty="0" smtClean="0"/>
              <a:t>All </a:t>
            </a:r>
            <a:r>
              <a:rPr lang="en-US" dirty="0"/>
              <a:t>students must complete all work in a timely and appropriate manner. </a:t>
            </a:r>
          </a:p>
          <a:p>
            <a:pPr marL="285750" indent="-285750">
              <a:buFont typeface="Arial" panose="020B0604020202020204" pitchFamily="34" charset="0"/>
              <a:buChar char="•"/>
            </a:pPr>
            <a:r>
              <a:rPr lang="en-US" dirty="0" smtClean="0"/>
              <a:t>Study </a:t>
            </a:r>
            <a:r>
              <a:rPr lang="en-US" dirty="0"/>
              <a:t>time per week is required and minimum hours must be completed.</a:t>
            </a:r>
          </a:p>
          <a:p>
            <a:pPr marL="285750" indent="-285750">
              <a:buFont typeface="Arial" panose="020B0604020202020204" pitchFamily="34" charset="0"/>
              <a:buChar char="•"/>
            </a:pPr>
            <a:r>
              <a:rPr lang="en-US" dirty="0" smtClean="0"/>
              <a:t>Appointments </a:t>
            </a:r>
            <a:r>
              <a:rPr lang="en-US" dirty="0"/>
              <a:t>with teachers must be kept. Failure to keep appointments will result in withdrawal from distance learning courses. If you will be late for, or unable to keep appointments, you must notify your teacher.</a:t>
            </a:r>
          </a:p>
          <a:p>
            <a:pPr marL="285750" indent="-285750">
              <a:buFont typeface="Arial" panose="020B0604020202020204" pitchFamily="34" charset="0"/>
              <a:buChar char="•"/>
            </a:pPr>
            <a:r>
              <a:rPr lang="en-US" dirty="0" smtClean="0"/>
              <a:t>Maintain </a:t>
            </a:r>
            <a:r>
              <a:rPr lang="en-US" dirty="0"/>
              <a:t>contact with teacher, as agreed upon, by phone, email, Skype, or in person.</a:t>
            </a:r>
          </a:p>
          <a:p>
            <a:pPr marL="285750" indent="-285750">
              <a:buFont typeface="Arial" panose="020B0604020202020204" pitchFamily="34" charset="0"/>
              <a:buChar char="•"/>
            </a:pPr>
            <a:r>
              <a:rPr lang="en-US" dirty="0" smtClean="0"/>
              <a:t>Complete </a:t>
            </a:r>
            <a:r>
              <a:rPr lang="en-US" dirty="0"/>
              <a:t>all assessments, including all pre- and post-tests.</a:t>
            </a:r>
          </a:p>
          <a:p>
            <a:pPr marL="285750" indent="-285750">
              <a:buFont typeface="Arial" panose="020B0604020202020204" pitchFamily="34" charset="0"/>
              <a:buChar char="•"/>
            </a:pPr>
            <a:r>
              <a:rPr lang="en-US" dirty="0" smtClean="0"/>
              <a:t>Return </a:t>
            </a:r>
            <a:r>
              <a:rPr lang="en-US" dirty="0"/>
              <a:t>all loaned items (calculators, books, software, etc.) at the completion of the program and/or at the request of the Adult Education Program</a:t>
            </a:r>
            <a:r>
              <a:rPr lang="en-US" dirty="0" smtClean="0"/>
              <a:t>.</a:t>
            </a:r>
          </a:p>
          <a:p>
            <a:endParaRPr lang="en-US" dirty="0" smtClean="0"/>
          </a:p>
          <a:p>
            <a:r>
              <a:rPr lang="en-US" dirty="0" smtClean="0">
                <a:hlinkClick r:id="rId2"/>
              </a:rPr>
              <a:t>Distance </a:t>
            </a:r>
            <a:r>
              <a:rPr lang="en-US" dirty="0">
                <a:hlinkClick r:id="rId2"/>
              </a:rPr>
              <a:t>Learning Student Contract</a:t>
            </a:r>
            <a:endParaRPr lang="en-US" dirty="0"/>
          </a:p>
          <a:p>
            <a:endParaRPr lang="en-US" dirty="0"/>
          </a:p>
        </p:txBody>
      </p:sp>
    </p:spTree>
    <p:extLst>
      <p:ext uri="{BB962C8B-B14F-4D97-AF65-F5344CB8AC3E}">
        <p14:creationId xmlns:p14="http://schemas.microsoft.com/office/powerpoint/2010/main" val="254649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make DL work in AK? </a:t>
            </a:r>
            <a:br>
              <a:rPr lang="en-US" dirty="0" smtClean="0"/>
            </a:br>
            <a:r>
              <a:rPr lang="en-US" dirty="0" smtClean="0"/>
              <a:t>What are you already doing? </a:t>
            </a:r>
            <a:br>
              <a:rPr lang="en-US" dirty="0" smtClean="0"/>
            </a:br>
            <a:r>
              <a:rPr lang="en-US" dirty="0" smtClean="0"/>
              <a:t>Where do we start?</a:t>
            </a:r>
            <a:endParaRPr lang="en-US" dirty="0"/>
          </a:p>
        </p:txBody>
      </p:sp>
    </p:spTree>
    <p:extLst>
      <p:ext uri="{BB962C8B-B14F-4D97-AF65-F5344CB8AC3E}">
        <p14:creationId xmlns:p14="http://schemas.microsoft.com/office/powerpoint/2010/main" val="3800105867"/>
      </p:ext>
    </p:extLst>
  </p:cSld>
  <p:clrMapOvr>
    <a:masterClrMapping/>
  </p:clrMapOvr>
</p:sld>
</file>

<file path=ppt/theme/theme1.xml><?xml version="1.0" encoding="utf-8"?>
<a:theme xmlns:a="http://schemas.openxmlformats.org/drawingml/2006/main" name="Making Templates Accessible">
  <a:themeElements>
    <a:clrScheme name="Custom 9">
      <a:dk1>
        <a:sysClr val="windowText" lastClr="000000"/>
      </a:dk1>
      <a:lt1>
        <a:sysClr val="window" lastClr="FFFFFF"/>
      </a:lt1>
      <a:dk2>
        <a:srgbClr val="44546A"/>
      </a:dk2>
      <a:lt2>
        <a:srgbClr val="E7E6E6"/>
      </a:lt2>
      <a:accent1>
        <a:srgbClr val="5B9BD5"/>
      </a:accent1>
      <a:accent2>
        <a:srgbClr val="D83B01"/>
      </a:accent2>
      <a:accent3>
        <a:srgbClr val="A5A5A5"/>
      </a:accent3>
      <a:accent4>
        <a:srgbClr val="FFC000"/>
      </a:accent4>
      <a:accent5>
        <a:srgbClr val="4472C4"/>
      </a:accent5>
      <a:accent6>
        <a:srgbClr val="70AD47"/>
      </a:accent6>
      <a:hlink>
        <a:srgbClr val="034A90"/>
      </a:hlink>
      <a:folHlink>
        <a:srgbClr val="6F3B55"/>
      </a:folHlink>
    </a:clrScheme>
    <a:fontScheme name="Custom 7">
      <a:majorFont>
        <a:latin typeface="Cambri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Accessibility guide</Template>
  <TotalTime>94</TotalTime>
  <Words>355</Words>
  <Application>Microsoft Office PowerPoint</Application>
  <PresentationFormat>Widescreen</PresentationFormat>
  <Paragraphs>37</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Cambria</vt:lpstr>
      <vt:lpstr>Segoe UI</vt:lpstr>
      <vt:lpstr>Symbol</vt:lpstr>
      <vt:lpstr>Times New Roman</vt:lpstr>
      <vt:lpstr>Making Templates Accessible</vt:lpstr>
      <vt:lpstr>Distance Learning</vt:lpstr>
      <vt:lpstr>Distance Learning Can Be Supported Through ….</vt:lpstr>
      <vt:lpstr>To Utilize Distant Learning </vt:lpstr>
      <vt:lpstr>Barriers to Employment</vt:lpstr>
      <vt:lpstr>Distance Learning Student Contract</vt:lpstr>
      <vt:lpstr>How do we make DL work in AK?  What are you already doing?  Where do we start?</vt:lpstr>
    </vt:vector>
  </TitlesOfParts>
  <Company>State of Alaska -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Learning</dc:title>
  <dc:creator>Swearingin, Windy M (DOL)</dc:creator>
  <cp:lastModifiedBy>Swearingin, Windy M (DOL)</cp:lastModifiedBy>
  <cp:revision>4</cp:revision>
  <dcterms:created xsi:type="dcterms:W3CDTF">2019-09-17T23:17:31Z</dcterms:created>
  <dcterms:modified xsi:type="dcterms:W3CDTF">2019-09-18T16:20:33Z</dcterms:modified>
  <cp:version/>
</cp:coreProperties>
</file>