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veat"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63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2c2ec70a8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2c2ec70a8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c2ec70a8_0_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c2ec70a8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2b391f0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2b391f0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2b391f08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2b391f08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2b391f08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2b391f08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2b391f08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2b391f08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2b391f08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2b391f0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2b391f08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2b391f08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2c2ec70a8_0_10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2c2ec70a8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2c2ec70a8_0_1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2c2ec70a8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24e52476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24e5247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2b391f08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2b391f08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2b391f086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2b391f08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2b391f086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2b391f08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2b391f086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2b391f08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2c2ec70a8_0_2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2c2ec70a8_0_2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2b391f086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2b391f08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2c2ec70a8_0_1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2c2ec70a8_0_1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24e52476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24e5247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24e52476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24e52476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2b781044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2b781044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2b781044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2b781044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2b781044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2b781044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2c2ec70a8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2c2ec70a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2b391f08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2b391f0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publicdomainpictures.net/pictures/290000/nahled/alphabet-letters-a-z.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1200"/>
              </a:spcAft>
              <a:buNone/>
            </a:pPr>
            <a:r>
              <a:rPr lang="en" sz="3600" b="1"/>
              <a:t>Sheltered Instruction Observation Protocol: </a:t>
            </a:r>
            <a:endParaRPr sz="3600" b="1"/>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b="1">
                <a:solidFill>
                  <a:schemeClr val="dk1"/>
                </a:solidFill>
              </a:rPr>
              <a:t>Supporting Low Literacy and ELLs</a:t>
            </a:r>
            <a:endParaRPr sz="2400" b="1">
              <a:solidFill>
                <a:schemeClr val="dk1"/>
              </a:solidFill>
            </a:endParaRPr>
          </a:p>
          <a:p>
            <a:pPr marL="0" lvl="0" indent="0" algn="ctr" rtl="0">
              <a:spcBef>
                <a:spcPts val="12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311700" y="6848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a:latin typeface="Caveat"/>
                <a:ea typeface="Caveat"/>
                <a:cs typeface="Caveat"/>
                <a:sym typeface="Caveat"/>
              </a:rPr>
              <a:t>The more connections we can make to prior knowledge, </a:t>
            </a:r>
            <a:endParaRPr sz="3000">
              <a:latin typeface="Caveat"/>
              <a:ea typeface="Caveat"/>
              <a:cs typeface="Caveat"/>
              <a:sym typeface="Caveat"/>
            </a:endParaRPr>
          </a:p>
          <a:p>
            <a:pPr marL="0" lvl="0" indent="0" algn="ctr" rtl="0">
              <a:lnSpc>
                <a:spcPct val="100000"/>
              </a:lnSpc>
              <a:spcBef>
                <a:spcPts val="0"/>
              </a:spcBef>
              <a:spcAft>
                <a:spcPts val="0"/>
              </a:spcAft>
              <a:buNone/>
            </a:pPr>
            <a:r>
              <a:rPr lang="en" sz="3000">
                <a:latin typeface="Caveat"/>
                <a:ea typeface="Caveat"/>
                <a:cs typeface="Caveat"/>
                <a:sym typeface="Caveat"/>
              </a:rPr>
              <a:t>the faster we learn </a:t>
            </a:r>
            <a:endParaRPr sz="3000">
              <a:latin typeface="Caveat"/>
              <a:ea typeface="Caveat"/>
              <a:cs typeface="Caveat"/>
              <a:sym typeface="Caveat"/>
            </a:endParaRPr>
          </a:p>
          <a:p>
            <a:pPr marL="0" lvl="0" indent="0" algn="ctr" rtl="0">
              <a:lnSpc>
                <a:spcPct val="100000"/>
              </a:lnSpc>
              <a:spcBef>
                <a:spcPts val="0"/>
              </a:spcBef>
              <a:spcAft>
                <a:spcPts val="0"/>
              </a:spcAft>
              <a:buNone/>
            </a:pPr>
            <a:r>
              <a:rPr lang="en" sz="3000">
                <a:latin typeface="Caveat"/>
                <a:ea typeface="Caveat"/>
                <a:cs typeface="Caveat"/>
                <a:sym typeface="Caveat"/>
              </a:rPr>
              <a:t>and </a:t>
            </a:r>
            <a:endParaRPr sz="3000">
              <a:latin typeface="Caveat"/>
              <a:ea typeface="Caveat"/>
              <a:cs typeface="Caveat"/>
              <a:sym typeface="Caveat"/>
            </a:endParaRPr>
          </a:p>
          <a:p>
            <a:pPr marL="0" lvl="0" indent="0" algn="ctr" rtl="0">
              <a:lnSpc>
                <a:spcPct val="100000"/>
              </a:lnSpc>
              <a:spcBef>
                <a:spcPts val="0"/>
              </a:spcBef>
              <a:spcAft>
                <a:spcPts val="0"/>
              </a:spcAft>
              <a:buNone/>
            </a:pPr>
            <a:r>
              <a:rPr lang="en" sz="3000">
                <a:latin typeface="Caveat"/>
                <a:ea typeface="Caveat"/>
                <a:cs typeface="Caveat"/>
                <a:sym typeface="Caveat"/>
              </a:rPr>
              <a:t>the faster the information converts to long-term memory. </a:t>
            </a:r>
            <a:endParaRPr sz="3000">
              <a:latin typeface="Caveat"/>
              <a:ea typeface="Caveat"/>
              <a:cs typeface="Caveat"/>
              <a:sym typeface="Caveat"/>
            </a:endParaRPr>
          </a:p>
        </p:txBody>
      </p:sp>
      <p:pic>
        <p:nvPicPr>
          <p:cNvPr id="121" name="Google Shape;121;p22" descr="Image result for memory"/>
          <p:cNvPicPr preferRelativeResize="0"/>
          <p:nvPr/>
        </p:nvPicPr>
        <p:blipFill>
          <a:blip r:embed="rId3">
            <a:alphaModFix/>
          </a:blip>
          <a:stretch>
            <a:fillRect/>
          </a:stretch>
        </p:blipFill>
        <p:spPr>
          <a:xfrm>
            <a:off x="3366229" y="2727650"/>
            <a:ext cx="2411550" cy="218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look like in the classroom?</a:t>
            </a:r>
            <a:endParaRPr/>
          </a:p>
        </p:txBody>
      </p:sp>
      <p:sp>
        <p:nvSpPr>
          <p:cNvPr id="127" name="Google Shape;12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Picture this: a herd of elephants flies past you at sixty miles per hour, followed by a streak of tigers, a pride of lions, and a bunch of clowns. What do you see? It must be a circus train! One of the first uses of the circus train is credited to W.C. Coup. He partnered with P.T. Barnum in 1871 to expand the reach of their newly combined shows using locomotives. Before circus trains, these operators had to lug around all of their animals, performers, and equipment with a team of more than 600 horses. Since there were no highways, these voyages were rough and took a long time. Circuses would stop at many small towns between the large venues. Performing at many of these small towns was not very profitable. Because of these limitations, circuses could not grow as large as the imaginations of the operators. After they began using circus trains, Barnum and Coup only brought their show to large cities. These performances were much more profitable and the profits went toward creating an even bigger and better circus. Multiple rings were added and the show went on. Today, Ringling Bros. and Barnum and Bailey Circus still rely on the circus train to transport their astounding show, but now they use two.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Knowledge Example:  </a:t>
            </a:r>
            <a:endParaRPr/>
          </a:p>
        </p:txBody>
      </p:sp>
      <p:sp>
        <p:nvSpPr>
          <p:cNvPr id="139" name="Google Shape;13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2 minute trailer. </a:t>
            </a:r>
            <a:endParaRPr/>
          </a:p>
        </p:txBody>
      </p:sp>
      <p:pic>
        <p:nvPicPr>
          <p:cNvPr id="140" name="Google Shape;140;p25" descr="Image result for greatest showman"/>
          <p:cNvPicPr preferRelativeResize="0"/>
          <p:nvPr/>
        </p:nvPicPr>
        <p:blipFill>
          <a:blip r:embed="rId3">
            <a:alphaModFix/>
          </a:blip>
          <a:stretch>
            <a:fillRect/>
          </a:stretch>
        </p:blipFill>
        <p:spPr>
          <a:xfrm>
            <a:off x="3329600" y="1227375"/>
            <a:ext cx="2484792" cy="363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6"/>
          <p:cNvSpPr txBox="1">
            <a:spLocks noGrp="1"/>
          </p:cNvSpPr>
          <p:nvPr>
            <p:ph type="body" idx="1"/>
          </p:nvPr>
        </p:nvSpPr>
        <p:spPr>
          <a:xfrm>
            <a:off x="311700" y="3592075"/>
            <a:ext cx="8520600" cy="1130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Have you been to the circus? </a:t>
            </a:r>
            <a:endParaRPr/>
          </a:p>
          <a:p>
            <a:pPr marL="457200" lvl="0" indent="-342900" algn="l" rtl="0">
              <a:spcBef>
                <a:spcPts val="0"/>
              </a:spcBef>
              <a:spcAft>
                <a:spcPts val="0"/>
              </a:spcAft>
              <a:buSzPts val="1800"/>
              <a:buAutoNum type="arabicParenR"/>
            </a:pPr>
            <a:r>
              <a:rPr lang="en"/>
              <a:t>Would you like to go to the circus? </a:t>
            </a:r>
            <a:endParaRPr/>
          </a:p>
          <a:p>
            <a:pPr marL="457200" lvl="0" indent="-342900" algn="l" rtl="0">
              <a:spcBef>
                <a:spcPts val="0"/>
              </a:spcBef>
              <a:spcAft>
                <a:spcPts val="0"/>
              </a:spcAft>
              <a:buSzPts val="1800"/>
              <a:buAutoNum type="arabicParenR"/>
            </a:pPr>
            <a:r>
              <a:rPr lang="en"/>
              <a:t>How does the circus travel from city to city? </a:t>
            </a:r>
            <a:endParaRPr/>
          </a:p>
        </p:txBody>
      </p:sp>
      <p:pic>
        <p:nvPicPr>
          <p:cNvPr id="147" name="Google Shape;147;p26" descr="Image result for circus"/>
          <p:cNvPicPr preferRelativeResize="0"/>
          <p:nvPr/>
        </p:nvPicPr>
        <p:blipFill>
          <a:blip r:embed="rId3">
            <a:alphaModFix/>
          </a:blip>
          <a:stretch>
            <a:fillRect/>
          </a:stretch>
        </p:blipFill>
        <p:spPr>
          <a:xfrm>
            <a:off x="2138450" y="111825"/>
            <a:ext cx="4286250" cy="3219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Picture this: a herd of elephants flies past you at sixty miles per hour, followed by a streak of tigers, a pride of lions, and a bunch of clowns. What do you see? It must be a circus train! One of the first uses of the circus train is credited to W.C. Coup. He partnered with P.T. Barnum in 1871 to expand the reach of their newly combined shows using locomotives. Before circus trains, these operators had to lug around all of their animals, performers, and equipment with a team of more than 600 horses. Since there were no highways, these voyages were rough and took a long time. Circuses would stop at many small towns between the large venues. Performing at many of these small towns was not very profitable. Because of these limitations, circuses could not grow as large as the imaginations of the operators. After they began using circus trains, Barnum and Coup only brought their show to large cities. These performances were much more profitable and the profits went toward creating an even bigger and better circus. Multiple rings were added and the show went on. Today, Ringling Bros. and Barnum and Bailey Circus still rely on the circus train to transport their astounding show, but now they use two.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Background Knowledge Example 2:</a:t>
            </a:r>
            <a:endParaRPr/>
          </a:p>
        </p:txBody>
      </p:sp>
      <p:sp>
        <p:nvSpPr>
          <p:cNvPr id="159" name="Google Shape;15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0" name="Google Shape;160;p28" descr="Image result for shark tank drip cone"/>
          <p:cNvPicPr preferRelativeResize="0"/>
          <p:nvPr/>
        </p:nvPicPr>
        <p:blipFill>
          <a:blip r:embed="rId3">
            <a:alphaModFix/>
          </a:blip>
          <a:stretch>
            <a:fillRect/>
          </a:stretch>
        </p:blipFill>
        <p:spPr>
          <a:xfrm>
            <a:off x="6054475" y="1804754"/>
            <a:ext cx="2099225" cy="2111850"/>
          </a:xfrm>
          <a:prstGeom prst="rect">
            <a:avLst/>
          </a:prstGeom>
          <a:noFill/>
          <a:ln>
            <a:noFill/>
          </a:ln>
        </p:spPr>
      </p:pic>
      <p:pic>
        <p:nvPicPr>
          <p:cNvPr id="161" name="Google Shape;161;p28" descr="Image result for shark tank drip cone"/>
          <p:cNvPicPr preferRelativeResize="0"/>
          <p:nvPr/>
        </p:nvPicPr>
        <p:blipFill>
          <a:blip r:embed="rId4">
            <a:alphaModFix/>
          </a:blip>
          <a:stretch>
            <a:fillRect/>
          </a:stretch>
        </p:blipFill>
        <p:spPr>
          <a:xfrm>
            <a:off x="995725" y="1858600"/>
            <a:ext cx="3576275" cy="2004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9"/>
          <p:cNvSpPr txBox="1">
            <a:spLocks noGrp="1"/>
          </p:cNvSpPr>
          <p:nvPr>
            <p:ph type="body" idx="1"/>
          </p:nvPr>
        </p:nvSpPr>
        <p:spPr>
          <a:xfrm>
            <a:off x="311700" y="1152475"/>
            <a:ext cx="5420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What is your favorite type of ice cream?</a:t>
            </a:r>
            <a:endParaRPr/>
          </a:p>
          <a:p>
            <a:pPr marL="457200" lvl="0" indent="-342900" algn="l" rtl="0">
              <a:spcBef>
                <a:spcPts val="0"/>
              </a:spcBef>
              <a:spcAft>
                <a:spcPts val="0"/>
              </a:spcAft>
              <a:buSzPts val="1800"/>
              <a:buAutoNum type="arabicParenR"/>
            </a:pPr>
            <a:r>
              <a:rPr lang="en"/>
              <a:t>When was the </a:t>
            </a:r>
            <a:r>
              <a:rPr lang="en" b="1" u="sng"/>
              <a:t>messiest</a:t>
            </a:r>
            <a:r>
              <a:rPr lang="en"/>
              <a:t> time you ate ice cream? </a:t>
            </a:r>
            <a:endParaRPr/>
          </a:p>
          <a:p>
            <a:pPr marL="457200" lvl="0" indent="0" algn="l" rtl="0">
              <a:spcBef>
                <a:spcPts val="1600"/>
              </a:spcBef>
              <a:spcAft>
                <a:spcPts val="0"/>
              </a:spcAft>
              <a:buNone/>
            </a:pPr>
            <a:endParaRPr/>
          </a:p>
          <a:p>
            <a:pPr marL="457200" lvl="0" indent="0" algn="l" rtl="0">
              <a:spcBef>
                <a:spcPts val="1600"/>
              </a:spcBef>
              <a:spcAft>
                <a:spcPts val="1600"/>
              </a:spcAft>
              <a:buNone/>
            </a:pPr>
            <a:r>
              <a:rPr lang="en"/>
              <a:t>  </a:t>
            </a:r>
            <a:endParaRPr/>
          </a:p>
        </p:txBody>
      </p:sp>
      <p:pic>
        <p:nvPicPr>
          <p:cNvPr id="168" name="Google Shape;168;p29" descr="Image result for messy ice cream"/>
          <p:cNvPicPr preferRelativeResize="0"/>
          <p:nvPr/>
        </p:nvPicPr>
        <p:blipFill>
          <a:blip r:embed="rId3">
            <a:alphaModFix/>
          </a:blip>
          <a:stretch>
            <a:fillRect/>
          </a:stretch>
        </p:blipFill>
        <p:spPr>
          <a:xfrm>
            <a:off x="6334750" y="781400"/>
            <a:ext cx="2130300" cy="3188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5" name="Google Shape;175;p30" descr="Image result for baskin robbins 32 flavors"/>
          <p:cNvPicPr preferRelativeResize="0"/>
          <p:nvPr/>
        </p:nvPicPr>
        <p:blipFill>
          <a:blip r:embed="rId3">
            <a:alphaModFix/>
          </a:blip>
          <a:stretch>
            <a:fillRect/>
          </a:stretch>
        </p:blipFill>
        <p:spPr>
          <a:xfrm>
            <a:off x="1610600" y="1152463"/>
            <a:ext cx="5162549" cy="3228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31"/>
          <p:cNvSpPr txBox="1">
            <a:spLocks noGrp="1"/>
          </p:cNvSpPr>
          <p:nvPr>
            <p:ph type="body" idx="1"/>
          </p:nvPr>
        </p:nvSpPr>
        <p:spPr>
          <a:xfrm>
            <a:off x="311700" y="1152475"/>
            <a:ext cx="5420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What is your favorite type of ice cream?</a:t>
            </a:r>
            <a:endParaRPr/>
          </a:p>
          <a:p>
            <a:pPr marL="457200" lvl="0" indent="-342900" algn="l" rtl="0">
              <a:spcBef>
                <a:spcPts val="0"/>
              </a:spcBef>
              <a:spcAft>
                <a:spcPts val="0"/>
              </a:spcAft>
              <a:buSzPts val="1800"/>
              <a:buAutoNum type="arabicParenR"/>
            </a:pPr>
            <a:r>
              <a:rPr lang="en"/>
              <a:t>When was the </a:t>
            </a:r>
            <a:r>
              <a:rPr lang="en" b="1" u="sng"/>
              <a:t>messiest</a:t>
            </a:r>
            <a:r>
              <a:rPr lang="en"/>
              <a:t> time you ate ice cream? </a:t>
            </a:r>
            <a:endParaRPr/>
          </a:p>
          <a:p>
            <a:pPr marL="457200" lvl="0" indent="0" algn="l" rtl="0">
              <a:spcBef>
                <a:spcPts val="1600"/>
              </a:spcBef>
              <a:spcAft>
                <a:spcPts val="0"/>
              </a:spcAft>
              <a:buNone/>
            </a:pPr>
            <a:endParaRPr/>
          </a:p>
          <a:p>
            <a:pPr marL="457200" lvl="0" indent="0" algn="l" rtl="0">
              <a:spcBef>
                <a:spcPts val="1600"/>
              </a:spcBef>
              <a:spcAft>
                <a:spcPts val="1600"/>
              </a:spcAft>
              <a:buNone/>
            </a:pPr>
            <a:r>
              <a:rPr lang="en"/>
              <a:t>  </a:t>
            </a:r>
            <a:endParaRPr/>
          </a:p>
        </p:txBody>
      </p:sp>
      <p:pic>
        <p:nvPicPr>
          <p:cNvPr id="182" name="Google Shape;182;p31" descr="Image result for messy ice cream"/>
          <p:cNvPicPr preferRelativeResize="0"/>
          <p:nvPr/>
        </p:nvPicPr>
        <p:blipFill>
          <a:blip r:embed="rId3">
            <a:alphaModFix/>
          </a:blip>
          <a:stretch>
            <a:fillRect/>
          </a:stretch>
        </p:blipFill>
        <p:spPr>
          <a:xfrm>
            <a:off x="6334750" y="781400"/>
            <a:ext cx="2130300" cy="318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SIOP</a:t>
            </a:r>
            <a:endParaRPr/>
          </a:p>
        </p:txBody>
      </p:sp>
      <p:sp>
        <p:nvSpPr>
          <p:cNvPr id="61" name="Google Shape;61;p14"/>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Lesson Preparation </a:t>
            </a:r>
            <a:endParaRPr/>
          </a:p>
          <a:p>
            <a:pPr marL="457200" lvl="0" indent="-342900" algn="l" rtl="0">
              <a:spcBef>
                <a:spcPts val="0"/>
              </a:spcBef>
              <a:spcAft>
                <a:spcPts val="0"/>
              </a:spcAft>
              <a:buSzPts val="1800"/>
              <a:buAutoNum type="arabicParenR"/>
            </a:pPr>
            <a:r>
              <a:rPr lang="en"/>
              <a:t>Building Background </a:t>
            </a:r>
            <a:endParaRPr/>
          </a:p>
          <a:p>
            <a:pPr marL="457200" lvl="0" indent="-342900" algn="l" rtl="0">
              <a:spcBef>
                <a:spcPts val="0"/>
              </a:spcBef>
              <a:spcAft>
                <a:spcPts val="0"/>
              </a:spcAft>
              <a:buSzPts val="1800"/>
              <a:buAutoNum type="arabicParenR"/>
            </a:pPr>
            <a:r>
              <a:rPr lang="en"/>
              <a:t>Comprehensible Input </a:t>
            </a:r>
            <a:endParaRPr/>
          </a:p>
          <a:p>
            <a:pPr marL="457200" lvl="0" indent="-342900" algn="l" rtl="0">
              <a:spcBef>
                <a:spcPts val="0"/>
              </a:spcBef>
              <a:spcAft>
                <a:spcPts val="0"/>
              </a:spcAft>
              <a:buSzPts val="1800"/>
              <a:buAutoNum type="arabicParenR"/>
            </a:pPr>
            <a:r>
              <a:rPr lang="en"/>
              <a:t>Strategies </a:t>
            </a:r>
            <a:endParaRPr/>
          </a:p>
          <a:p>
            <a:pPr marL="457200" lvl="0" indent="-342900" algn="l" rtl="0">
              <a:spcBef>
                <a:spcPts val="0"/>
              </a:spcBef>
              <a:spcAft>
                <a:spcPts val="0"/>
              </a:spcAft>
              <a:buSzPts val="1800"/>
              <a:buAutoNum type="arabicParenR"/>
            </a:pPr>
            <a:r>
              <a:rPr lang="en"/>
              <a:t>Interaction</a:t>
            </a:r>
            <a:endParaRPr/>
          </a:p>
          <a:p>
            <a:pPr marL="457200" lvl="0" indent="-342900" algn="l" rtl="0">
              <a:spcBef>
                <a:spcPts val="0"/>
              </a:spcBef>
              <a:spcAft>
                <a:spcPts val="0"/>
              </a:spcAft>
              <a:buSzPts val="1800"/>
              <a:buAutoNum type="arabicParenR"/>
            </a:pPr>
            <a:r>
              <a:rPr lang="en"/>
              <a:t>Practice/Application</a:t>
            </a:r>
            <a:endParaRPr/>
          </a:p>
          <a:p>
            <a:pPr marL="457200" lvl="0" indent="-342900" algn="l" rtl="0">
              <a:spcBef>
                <a:spcPts val="0"/>
              </a:spcBef>
              <a:spcAft>
                <a:spcPts val="0"/>
              </a:spcAft>
              <a:buSzPts val="1800"/>
              <a:buAutoNum type="arabicParenR"/>
            </a:pPr>
            <a:r>
              <a:rPr lang="en"/>
              <a:t>Lesson Delivery</a:t>
            </a:r>
            <a:endParaRPr/>
          </a:p>
          <a:p>
            <a:pPr marL="457200" lvl="0" indent="-342900" algn="l" rtl="0">
              <a:spcBef>
                <a:spcPts val="0"/>
              </a:spcBef>
              <a:spcAft>
                <a:spcPts val="0"/>
              </a:spcAft>
              <a:buSzPts val="1800"/>
              <a:buAutoNum type="arabicParenR"/>
            </a:pPr>
            <a:r>
              <a:rPr lang="en"/>
              <a:t>Review and Assessment </a:t>
            </a:r>
            <a:endParaRPr/>
          </a:p>
          <a:p>
            <a:pPr marL="0" lvl="0" indent="0" algn="l" rtl="0">
              <a:spcBef>
                <a:spcPts val="1600"/>
              </a:spcBef>
              <a:spcAft>
                <a:spcPts val="1600"/>
              </a:spcAft>
              <a:buNone/>
            </a:pPr>
            <a:endParaRPr/>
          </a:p>
        </p:txBody>
      </p:sp>
      <p:sp>
        <p:nvSpPr>
          <p:cNvPr id="62" name="Google Shape;62;p14"/>
          <p:cNvSpPr/>
          <p:nvPr/>
        </p:nvSpPr>
        <p:spPr>
          <a:xfrm>
            <a:off x="3108625" y="1420075"/>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69675" y="1731775"/>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4" descr="Image result for 8 30"/>
          <p:cNvPicPr preferRelativeResize="0"/>
          <p:nvPr/>
        </p:nvPicPr>
        <p:blipFill>
          <a:blip r:embed="rId3">
            <a:alphaModFix/>
          </a:blip>
          <a:stretch>
            <a:fillRect/>
          </a:stretch>
        </p:blipFill>
        <p:spPr>
          <a:xfrm>
            <a:off x="6707175" y="2820538"/>
            <a:ext cx="1743075" cy="1743075"/>
          </a:xfrm>
          <a:prstGeom prst="rect">
            <a:avLst/>
          </a:prstGeom>
          <a:noFill/>
          <a:ln>
            <a:noFill/>
          </a:ln>
        </p:spPr>
      </p:pic>
      <p:sp>
        <p:nvSpPr>
          <p:cNvPr id="65" name="Google Shape;65;p14"/>
          <p:cNvSpPr/>
          <p:nvPr/>
        </p:nvSpPr>
        <p:spPr>
          <a:xfrm>
            <a:off x="2114550" y="2377750"/>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Knowledge Example 2:</a:t>
            </a:r>
            <a:endParaRPr/>
          </a:p>
        </p:txBody>
      </p:sp>
      <p:sp>
        <p:nvSpPr>
          <p:cNvPr id="188" name="Google Shape;18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9" name="Google Shape;189;p32" descr="Image result for shark tank drip cone"/>
          <p:cNvPicPr preferRelativeResize="0"/>
          <p:nvPr/>
        </p:nvPicPr>
        <p:blipFill>
          <a:blip r:embed="rId3">
            <a:alphaModFix/>
          </a:blip>
          <a:stretch>
            <a:fillRect/>
          </a:stretch>
        </p:blipFill>
        <p:spPr>
          <a:xfrm>
            <a:off x="6054475" y="1804754"/>
            <a:ext cx="2099225" cy="2111850"/>
          </a:xfrm>
          <a:prstGeom prst="rect">
            <a:avLst/>
          </a:prstGeom>
          <a:noFill/>
          <a:ln>
            <a:noFill/>
          </a:ln>
        </p:spPr>
      </p:pic>
      <p:pic>
        <p:nvPicPr>
          <p:cNvPr id="190" name="Google Shape;190;p32" descr="Image result for shark tank drip cone"/>
          <p:cNvPicPr preferRelativeResize="0"/>
          <p:nvPr/>
        </p:nvPicPr>
        <p:blipFill>
          <a:blip r:embed="rId4">
            <a:alphaModFix/>
          </a:blip>
          <a:stretch>
            <a:fillRect/>
          </a:stretch>
        </p:blipFill>
        <p:spPr>
          <a:xfrm>
            <a:off x="995725" y="1858600"/>
            <a:ext cx="3576275" cy="2004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concepts:</a:t>
            </a:r>
            <a:endParaRPr/>
          </a:p>
        </p:txBody>
      </p:sp>
      <p:sp>
        <p:nvSpPr>
          <p:cNvPr id="196" name="Google Shape;19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Use visuals </a:t>
            </a:r>
            <a:endParaRPr/>
          </a:p>
          <a:p>
            <a:pPr marL="457200" lvl="0" indent="-342900" algn="l" rtl="0">
              <a:spcBef>
                <a:spcPts val="0"/>
              </a:spcBef>
              <a:spcAft>
                <a:spcPts val="0"/>
              </a:spcAft>
              <a:buSzPts val="1800"/>
              <a:buAutoNum type="arabicParenR"/>
            </a:pPr>
            <a:r>
              <a:rPr lang="en"/>
              <a:t>Personal connection</a:t>
            </a:r>
            <a:endParaRPr/>
          </a:p>
          <a:p>
            <a:pPr marL="457200" lvl="0" indent="-342900" algn="l" rtl="0">
              <a:spcBef>
                <a:spcPts val="0"/>
              </a:spcBef>
              <a:spcAft>
                <a:spcPts val="0"/>
              </a:spcAft>
              <a:buSzPts val="1800"/>
              <a:buAutoNum type="arabicParenR"/>
            </a:pPr>
            <a:r>
              <a:rPr lang="en"/>
              <a:t>Think vocabulary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SIOP</a:t>
            </a:r>
            <a:endParaRPr/>
          </a:p>
        </p:txBody>
      </p:sp>
      <p:sp>
        <p:nvSpPr>
          <p:cNvPr id="202" name="Google Shape;202;p34"/>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Lesson Preparation </a:t>
            </a:r>
            <a:endParaRPr/>
          </a:p>
          <a:p>
            <a:pPr marL="457200" lvl="0" indent="-342900" algn="l" rtl="0">
              <a:spcBef>
                <a:spcPts val="0"/>
              </a:spcBef>
              <a:spcAft>
                <a:spcPts val="0"/>
              </a:spcAft>
              <a:buSzPts val="1800"/>
              <a:buAutoNum type="arabicParenR"/>
            </a:pPr>
            <a:r>
              <a:rPr lang="en"/>
              <a:t>Building Background </a:t>
            </a:r>
            <a:endParaRPr/>
          </a:p>
          <a:p>
            <a:pPr marL="457200" lvl="0" indent="-342900" algn="l" rtl="0">
              <a:spcBef>
                <a:spcPts val="0"/>
              </a:spcBef>
              <a:spcAft>
                <a:spcPts val="0"/>
              </a:spcAft>
              <a:buSzPts val="1800"/>
              <a:buAutoNum type="arabicParenR"/>
            </a:pPr>
            <a:r>
              <a:rPr lang="en"/>
              <a:t>Comprehensible Input </a:t>
            </a:r>
            <a:endParaRPr/>
          </a:p>
          <a:p>
            <a:pPr marL="457200" lvl="0" indent="-342900" algn="l" rtl="0">
              <a:spcBef>
                <a:spcPts val="0"/>
              </a:spcBef>
              <a:spcAft>
                <a:spcPts val="0"/>
              </a:spcAft>
              <a:buSzPts val="1800"/>
              <a:buAutoNum type="arabicParenR"/>
            </a:pPr>
            <a:r>
              <a:rPr lang="en"/>
              <a:t>Strategies </a:t>
            </a:r>
            <a:endParaRPr/>
          </a:p>
          <a:p>
            <a:pPr marL="457200" lvl="0" indent="-342900" algn="l" rtl="0">
              <a:spcBef>
                <a:spcPts val="0"/>
              </a:spcBef>
              <a:spcAft>
                <a:spcPts val="0"/>
              </a:spcAft>
              <a:buSzPts val="1800"/>
              <a:buAutoNum type="arabicParenR"/>
            </a:pPr>
            <a:r>
              <a:rPr lang="en"/>
              <a:t>Interaction</a:t>
            </a:r>
            <a:endParaRPr/>
          </a:p>
          <a:p>
            <a:pPr marL="457200" lvl="0" indent="-342900" algn="l" rtl="0">
              <a:spcBef>
                <a:spcPts val="0"/>
              </a:spcBef>
              <a:spcAft>
                <a:spcPts val="0"/>
              </a:spcAft>
              <a:buSzPts val="1800"/>
              <a:buAutoNum type="arabicParenR"/>
            </a:pPr>
            <a:r>
              <a:rPr lang="en"/>
              <a:t>Practice/Application</a:t>
            </a:r>
            <a:endParaRPr/>
          </a:p>
          <a:p>
            <a:pPr marL="457200" lvl="0" indent="-342900" algn="l" rtl="0">
              <a:spcBef>
                <a:spcPts val="0"/>
              </a:spcBef>
              <a:spcAft>
                <a:spcPts val="0"/>
              </a:spcAft>
              <a:buSzPts val="1800"/>
              <a:buAutoNum type="arabicParenR"/>
            </a:pPr>
            <a:r>
              <a:rPr lang="en"/>
              <a:t>Lesson Delivery</a:t>
            </a:r>
            <a:endParaRPr/>
          </a:p>
          <a:p>
            <a:pPr marL="457200" lvl="0" indent="-342900" algn="l" rtl="0">
              <a:spcBef>
                <a:spcPts val="0"/>
              </a:spcBef>
              <a:spcAft>
                <a:spcPts val="0"/>
              </a:spcAft>
              <a:buSzPts val="1800"/>
              <a:buAutoNum type="arabicParenR"/>
            </a:pPr>
            <a:r>
              <a:rPr lang="en"/>
              <a:t>Review and Assessment </a:t>
            </a:r>
            <a:endParaRPr/>
          </a:p>
          <a:p>
            <a:pPr marL="0" lvl="0" indent="0" algn="l" rtl="0">
              <a:spcBef>
                <a:spcPts val="1600"/>
              </a:spcBef>
              <a:spcAft>
                <a:spcPts val="1600"/>
              </a:spcAft>
              <a:buNone/>
            </a:pPr>
            <a:endParaRPr/>
          </a:p>
        </p:txBody>
      </p:sp>
      <p:sp>
        <p:nvSpPr>
          <p:cNvPr id="203" name="Google Shape;203;p34"/>
          <p:cNvSpPr/>
          <p:nvPr/>
        </p:nvSpPr>
        <p:spPr>
          <a:xfrm>
            <a:off x="3108625" y="1420075"/>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p:nvPr/>
        </p:nvSpPr>
        <p:spPr>
          <a:xfrm>
            <a:off x="3269675" y="1731775"/>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4"/>
          <p:cNvSpPr/>
          <p:nvPr/>
        </p:nvSpPr>
        <p:spPr>
          <a:xfrm>
            <a:off x="2149200" y="2374300"/>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4"/>
          <p:cNvSpPr/>
          <p:nvPr/>
        </p:nvSpPr>
        <p:spPr>
          <a:xfrm>
            <a:off x="3461925" y="3306025"/>
            <a:ext cx="779400" cy="31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4" descr="Image result for 8 30"/>
          <p:cNvPicPr preferRelativeResize="0"/>
          <p:nvPr/>
        </p:nvPicPr>
        <p:blipFill>
          <a:blip r:embed="rId3">
            <a:alphaModFix/>
          </a:blip>
          <a:stretch>
            <a:fillRect/>
          </a:stretch>
        </p:blipFill>
        <p:spPr>
          <a:xfrm>
            <a:off x="6707175" y="2820538"/>
            <a:ext cx="1743075" cy="174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Comprehensible Input </a:t>
            </a:r>
            <a:endParaRPr/>
          </a:p>
        </p:txBody>
      </p:sp>
      <p:sp>
        <p:nvSpPr>
          <p:cNvPr id="213" name="Google Shape;21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4" name="Google Shape;214;p35" descr="Image result for comprehensible input cartoon"/>
          <p:cNvPicPr preferRelativeResize="0"/>
          <p:nvPr/>
        </p:nvPicPr>
        <p:blipFill>
          <a:blip r:embed="rId3">
            <a:alphaModFix/>
          </a:blip>
          <a:stretch>
            <a:fillRect/>
          </a:stretch>
        </p:blipFill>
        <p:spPr>
          <a:xfrm>
            <a:off x="1998675" y="1348150"/>
            <a:ext cx="4836151" cy="358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Add Video Example: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Interaction </a:t>
            </a:r>
            <a:endParaRPr/>
          </a:p>
        </p:txBody>
      </p:sp>
      <p:sp>
        <p:nvSpPr>
          <p:cNvPr id="226" name="Google Shape;22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7" name="Google Shape;227;p37" descr="Image result for student to teacher interaction"/>
          <p:cNvPicPr preferRelativeResize="0"/>
          <p:nvPr/>
        </p:nvPicPr>
        <p:blipFill>
          <a:blip r:embed="rId3">
            <a:alphaModFix/>
          </a:blip>
          <a:stretch>
            <a:fillRect/>
          </a:stretch>
        </p:blipFill>
        <p:spPr>
          <a:xfrm>
            <a:off x="2381250" y="1431925"/>
            <a:ext cx="4381500" cy="28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of Activities: </a:t>
            </a:r>
            <a:endParaRPr/>
          </a:p>
        </p:txBody>
      </p:sp>
      <p:sp>
        <p:nvSpPr>
          <p:cNvPr id="233" name="Google Shape;23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Gallery walk </a:t>
            </a:r>
            <a:endParaRPr/>
          </a:p>
          <a:p>
            <a:pPr marL="0" lvl="0" indent="0" algn="l" rtl="0">
              <a:spcBef>
                <a:spcPts val="1600"/>
              </a:spcBef>
              <a:spcAft>
                <a:spcPts val="0"/>
              </a:spcAft>
              <a:buNone/>
            </a:pPr>
            <a:r>
              <a:rPr lang="en"/>
              <a:t>4 corners</a:t>
            </a:r>
            <a:endParaRPr/>
          </a:p>
          <a:p>
            <a:pPr marL="0" lvl="0" indent="0" algn="l" rtl="0">
              <a:spcBef>
                <a:spcPts val="1600"/>
              </a:spcBef>
              <a:spcAft>
                <a:spcPts val="0"/>
              </a:spcAft>
              <a:buNone/>
            </a:pPr>
            <a:r>
              <a:rPr lang="en"/>
              <a:t>Fill in the gap </a:t>
            </a:r>
            <a:endParaRPr/>
          </a:p>
          <a:p>
            <a:pPr marL="0" lvl="0" indent="0" algn="l" rtl="0">
              <a:spcBef>
                <a:spcPts val="1600"/>
              </a:spcBef>
              <a:spcAft>
                <a:spcPts val="0"/>
              </a:spcAft>
              <a:buNone/>
            </a:pPr>
            <a:r>
              <a:rPr lang="en"/>
              <a:t>A-Z letter boxes </a:t>
            </a:r>
            <a:endParaRPr/>
          </a:p>
          <a:p>
            <a:pPr marL="0" lvl="0" indent="0" algn="l" rtl="0">
              <a:spcBef>
                <a:spcPts val="1600"/>
              </a:spcBef>
              <a:spcAft>
                <a:spcPts val="0"/>
              </a:spcAft>
              <a:buNone/>
            </a:pPr>
            <a:r>
              <a:rPr lang="en"/>
              <a:t>Question surveys  </a:t>
            </a:r>
            <a:endParaRPr/>
          </a:p>
          <a:p>
            <a:pPr marL="0" lvl="0" indent="0" algn="l" rtl="0">
              <a:spcBef>
                <a:spcPts val="1600"/>
              </a:spcBef>
              <a:spcAft>
                <a:spcPts val="1600"/>
              </a:spcAft>
              <a:buNone/>
            </a:pPr>
            <a:r>
              <a:rPr lang="en"/>
              <a:t>Strategic partnering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Background Knowledge </a:t>
            </a: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2" name="Google Shape;72;p15" descr="Image result for background knowledge"/>
          <p:cNvPicPr preferRelativeResize="0"/>
          <p:nvPr/>
        </p:nvPicPr>
        <p:blipFill>
          <a:blip r:embed="rId3">
            <a:alphaModFix/>
          </a:blip>
          <a:stretch>
            <a:fillRect/>
          </a:stretch>
        </p:blipFill>
        <p:spPr>
          <a:xfrm>
            <a:off x="2164750" y="1861450"/>
            <a:ext cx="3773400" cy="211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t>“Go to the water’s edge” </a:t>
            </a:r>
            <a:endParaRPr sz="3000"/>
          </a:p>
        </p:txBody>
      </p:sp>
      <p:pic>
        <p:nvPicPr>
          <p:cNvPr id="79" name="Google Shape;79;p16" descr="Image result for waters edge drawing"/>
          <p:cNvPicPr preferRelativeResize="0"/>
          <p:nvPr/>
        </p:nvPicPr>
        <p:blipFill>
          <a:blip r:embed="rId3">
            <a:alphaModFix/>
          </a:blip>
          <a:stretch>
            <a:fillRect/>
          </a:stretch>
        </p:blipFill>
        <p:spPr>
          <a:xfrm>
            <a:off x="6173925" y="3139600"/>
            <a:ext cx="2505075" cy="166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1</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Flip your paper over!</a:t>
            </a:r>
            <a:endParaRPr/>
          </a:p>
          <a:p>
            <a:pPr marL="457200" lvl="0" indent="-342900" algn="l" rtl="0">
              <a:spcBef>
                <a:spcPts val="0"/>
              </a:spcBef>
              <a:spcAft>
                <a:spcPts val="0"/>
              </a:spcAft>
              <a:buSzPts val="1800"/>
              <a:buChar char="-"/>
            </a:pPr>
            <a:r>
              <a:rPr lang="en"/>
              <a:t>Put your pens and pencils down! </a:t>
            </a:r>
            <a:endParaRPr/>
          </a:p>
          <a:p>
            <a:pPr marL="0" lvl="0" indent="0" algn="l" rtl="0">
              <a:spcBef>
                <a:spcPts val="1600"/>
              </a:spcBef>
              <a:spcAft>
                <a:spcPts val="1600"/>
              </a:spcAft>
              <a:buNone/>
            </a:pPr>
            <a:endParaRPr/>
          </a:p>
        </p:txBody>
      </p:sp>
      <p:pic>
        <p:nvPicPr>
          <p:cNvPr id="86" name="Google Shape;86;p17"/>
          <p:cNvPicPr preferRelativeResize="0"/>
          <p:nvPr/>
        </p:nvPicPr>
        <p:blipFill>
          <a:blip r:embed="rId3">
            <a:alphaModFix/>
          </a:blip>
          <a:stretch>
            <a:fillRect/>
          </a:stretch>
        </p:blipFill>
        <p:spPr>
          <a:xfrm>
            <a:off x="6529675" y="135475"/>
            <a:ext cx="1266903" cy="4698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1</a:t>
            </a:r>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Flip your paper back over. </a:t>
            </a:r>
            <a:endParaRPr/>
          </a:p>
        </p:txBody>
      </p:sp>
      <p:pic>
        <p:nvPicPr>
          <p:cNvPr id="93" name="Google Shape;93;p18"/>
          <p:cNvPicPr preferRelativeResize="0"/>
          <p:nvPr/>
        </p:nvPicPr>
        <p:blipFill>
          <a:blip r:embed="rId3">
            <a:alphaModFix/>
          </a:blip>
          <a:stretch>
            <a:fillRect/>
          </a:stretch>
        </p:blipFill>
        <p:spPr>
          <a:xfrm>
            <a:off x="4809926" y="339475"/>
            <a:ext cx="1736550" cy="466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Background Knowledge: </a:t>
            </a:r>
            <a:endParaRPr/>
          </a:p>
        </p:txBody>
      </p:sp>
      <p:pic>
        <p:nvPicPr>
          <p:cNvPr id="99" name="Google Shape;99;p19"/>
          <p:cNvPicPr preferRelativeResize="0"/>
          <p:nvPr/>
        </p:nvPicPr>
        <p:blipFill rotWithShape="1">
          <a:blip r:embed="rId3">
            <a:alphaModFix/>
          </a:blip>
          <a:srcRect l="23026" t="17779" r="34283" b="36935"/>
          <a:stretch/>
        </p:blipFill>
        <p:spPr>
          <a:xfrm>
            <a:off x="1174750" y="1674825"/>
            <a:ext cx="2547924" cy="2027174"/>
          </a:xfrm>
          <a:prstGeom prst="rect">
            <a:avLst/>
          </a:prstGeom>
          <a:noFill/>
          <a:ln>
            <a:noFill/>
          </a:ln>
        </p:spPr>
      </p:pic>
      <p:pic>
        <p:nvPicPr>
          <p:cNvPr id="100" name="Google Shape;100;p19" descr="https://www.publicdomainpictures.net/pictures/290000/nahled/alphabet-letters-a-z.png">
            <a:hlinkClick r:id="rId4"/>
          </p:cNvPr>
          <p:cNvPicPr preferRelativeResize="0"/>
          <p:nvPr/>
        </p:nvPicPr>
        <p:blipFill rotWithShape="1">
          <a:blip r:embed="rId5">
            <a:alphaModFix/>
          </a:blip>
          <a:srcRect b="74358"/>
          <a:stretch/>
        </p:blipFill>
        <p:spPr>
          <a:xfrm>
            <a:off x="4615300" y="2255450"/>
            <a:ext cx="4147025" cy="86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context: (pattern, formula). </a:t>
            </a: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7" name="Google Shape;107;p20"/>
          <p:cNvPicPr preferRelativeResize="0"/>
          <p:nvPr/>
        </p:nvPicPr>
        <p:blipFill rotWithShape="1">
          <a:blip r:embed="rId3">
            <a:alphaModFix/>
          </a:blip>
          <a:srcRect l="7560" r="12175" b="10362"/>
          <a:stretch/>
        </p:blipFill>
        <p:spPr>
          <a:xfrm rot="5400000">
            <a:off x="684762" y="1531962"/>
            <a:ext cx="3134600" cy="2755025"/>
          </a:xfrm>
          <a:prstGeom prst="rect">
            <a:avLst/>
          </a:prstGeom>
          <a:noFill/>
          <a:ln>
            <a:noFill/>
          </a:ln>
        </p:spPr>
      </p:pic>
      <p:pic>
        <p:nvPicPr>
          <p:cNvPr id="108" name="Google Shape;108;p20"/>
          <p:cNvPicPr preferRelativeResize="0"/>
          <p:nvPr/>
        </p:nvPicPr>
        <p:blipFill rotWithShape="1">
          <a:blip r:embed="rId4">
            <a:alphaModFix/>
          </a:blip>
          <a:srcRect r="10754"/>
          <a:stretch/>
        </p:blipFill>
        <p:spPr>
          <a:xfrm rot="5400000">
            <a:off x="5133087" y="1813213"/>
            <a:ext cx="4454225" cy="140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2: </a:t>
            </a:r>
            <a:endParaRPr/>
          </a:p>
        </p:txBody>
      </p:sp>
      <p:sp>
        <p:nvSpPr>
          <p:cNvPr id="114" name="Google Shape;11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5" name="Google Shape;115;p21"/>
          <p:cNvPicPr preferRelativeResize="0"/>
          <p:nvPr/>
        </p:nvPicPr>
        <p:blipFill>
          <a:blip r:embed="rId3">
            <a:alphaModFix/>
          </a:blip>
          <a:stretch>
            <a:fillRect/>
          </a:stretch>
        </p:blipFill>
        <p:spPr>
          <a:xfrm>
            <a:off x="3909314" y="0"/>
            <a:ext cx="1325373" cy="5143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On-screen Show (16:9)</PresentationFormat>
  <Paragraphs>66</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Caveat</vt:lpstr>
      <vt:lpstr>Simple Light</vt:lpstr>
      <vt:lpstr>Sheltered Instruction Observation Protocol: </vt:lpstr>
      <vt:lpstr>SIOP</vt:lpstr>
      <vt:lpstr>Building Background Knowledge </vt:lpstr>
      <vt:lpstr>PowerPoint Presentation</vt:lpstr>
      <vt:lpstr>Part 1</vt:lpstr>
      <vt:lpstr>Part 1</vt:lpstr>
      <vt:lpstr>The Background Knowledge: </vt:lpstr>
      <vt:lpstr>The context: (pattern, formula). </vt:lpstr>
      <vt:lpstr>Part 2: </vt:lpstr>
      <vt:lpstr>PowerPoint Presentation</vt:lpstr>
      <vt:lpstr>What does this look like in the classroom?</vt:lpstr>
      <vt:lpstr>PowerPoint Presentation</vt:lpstr>
      <vt:lpstr>Background Knowledge Example:  </vt:lpstr>
      <vt:lpstr>PowerPoint Presentation</vt:lpstr>
      <vt:lpstr>PowerPoint Presentation</vt:lpstr>
      <vt:lpstr>Background Knowledge Example 2:</vt:lpstr>
      <vt:lpstr>PowerPoint Presentation</vt:lpstr>
      <vt:lpstr>PowerPoint Presentation</vt:lpstr>
      <vt:lpstr>PowerPoint Presentation</vt:lpstr>
      <vt:lpstr>Background Knowledge Example 2:</vt:lpstr>
      <vt:lpstr>Key concepts:</vt:lpstr>
      <vt:lpstr>SIOP</vt:lpstr>
      <vt:lpstr>Comprehensible Input </vt:lpstr>
      <vt:lpstr>PowerPoint Presentation</vt:lpstr>
      <vt:lpstr>Interaction </vt:lpstr>
      <vt:lpstr>List of Activities: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Sheltered Instruction Observation Protocol: </dc:title>
  <dc:creator>Aurora</dc:creator>
  <cp:lastModifiedBy>Windy Swearingin</cp:lastModifiedBy>
  <cp:revision>1</cp:revision>
  <dcterms:modified xsi:type="dcterms:W3CDTF">2019-09-15T19:54:52Z</dcterms:modified>
</cp:coreProperties>
</file>